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5143500" type="screen16x9"/>
  <p:notesSz cx="6858000" cy="9144000"/>
  <p:embeddedFontLst>
    <p:embeddedFont>
      <p:font typeface="Arial Black" panose="020B0A04020102020204" pitchFamily="34"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9D307-BC64-6269-2688-2AAE6DFAC53A}" v="2" dt="2025-09-09T22:59:58.923"/>
    <p1510:client id="{CEDE3AAB-AFE7-B26D-8EEB-EDAF14E2F990}" v="1" dt="2025-09-09T22:19:57.953"/>
    <p1510:client id="{FAF090B1-8E4C-0B3F-F41F-A56F7AD43697}" v="5" dt="2025-09-09T22:53:57.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65be22cdf_2_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Syrina introduce - at placer and on the board for almost 2 years</a:t>
            </a:r>
            <a:endParaRPr/>
          </a:p>
          <a:p>
            <a:pPr marL="0" lvl="0" indent="0" algn="l" rtl="0">
              <a:spcBef>
                <a:spcPts val="0"/>
              </a:spcBef>
              <a:spcAft>
                <a:spcPts val="0"/>
              </a:spcAft>
              <a:buNone/>
            </a:pPr>
            <a:r>
              <a:rPr lang="en"/>
              <a:t>Crys introduce</a:t>
            </a:r>
            <a:endParaRPr/>
          </a:p>
          <a:p>
            <a:pPr marL="0" lvl="0" indent="0" algn="l" rtl="0">
              <a:spcBef>
                <a:spcPts val="0"/>
              </a:spcBef>
              <a:spcAft>
                <a:spcPts val="0"/>
              </a:spcAft>
              <a:buNone/>
            </a:pPr>
            <a:r>
              <a:rPr lang="en"/>
              <a:t>Syrina: House keeping Ment QR code &amp; Quotes</a:t>
            </a:r>
            <a:endParaRPr/>
          </a:p>
          <a:p>
            <a:pPr marL="0" lvl="0" indent="0" algn="l" rtl="0">
              <a:spcBef>
                <a:spcPts val="0"/>
              </a:spcBef>
              <a:spcAft>
                <a:spcPts val="0"/>
              </a:spcAft>
              <a:buNone/>
            </a:pPr>
            <a:r>
              <a:rPr lang="en"/>
              <a:t>Crystal: what we are talking about and introduce next slide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My work with the LLC encompasses using a lot of our data and numbers to track out impact. This could entail types of services, count of services, program sessions, as well as tracking how many community members we have working with us who have been committed to their and their families' growth and wellbeing. </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We are here today to talk to you all about the impact the LLC has had on the community over the last few years.</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But in order for us to do that, I do need to give you a bit of the background of Latinos in Placer County. </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rPr>
              <a:t>Mention QR code for questions and quotes throughout the survey</a:t>
            </a:r>
            <a:endParaRPr sz="1200">
              <a:solidFill>
                <a:schemeClr val="dk1"/>
              </a:solidFill>
            </a:endParaRPr>
          </a:p>
        </p:txBody>
      </p:sp>
      <p:sp>
        <p:nvSpPr>
          <p:cNvPr id="128" name="Google Shape;128;g3765be22cdf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765be22cdf_2_1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This next slide highlights a portion of community needs supported by LLC 2024. We conducted over 1300  external services &amp; referrals. </a:t>
            </a:r>
            <a:endParaRPr/>
          </a:p>
          <a:p>
            <a:pPr marL="0" lvl="0" indent="0" algn="l" rtl="0">
              <a:lnSpc>
                <a:spcPct val="115000"/>
              </a:lnSpc>
              <a:spcBef>
                <a:spcPts val="1200"/>
              </a:spcBef>
              <a:spcAft>
                <a:spcPts val="0"/>
              </a:spcAft>
              <a:buClr>
                <a:schemeClr val="dk1"/>
              </a:buClr>
              <a:buSzPts val="1100"/>
              <a:buFont typeface="Arial"/>
              <a:buNone/>
            </a:pPr>
            <a:r>
              <a:rPr lang="en"/>
              <a:t>Each of our clients are assigned a Promotor who provides direct service support and provides a warm hand-off to partnering organizations.. </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lnSpc>
                <a:spcPct val="115000"/>
              </a:lnSpc>
              <a:spcBef>
                <a:spcPts val="1200"/>
              </a:spcBef>
              <a:spcAft>
                <a:spcPts val="0"/>
              </a:spcAft>
              <a:buClr>
                <a:schemeClr val="dk1"/>
              </a:buClr>
              <a:buSzPts val="1100"/>
              <a:buFont typeface="Arial"/>
              <a:buNone/>
            </a:pPr>
            <a:r>
              <a:rPr lang="en"/>
              <a:t>It is important to note that this number doesn’t include home visits, phone calls, or other direct support provided by our Promotores. These numbers just reflect a portion of the day to day care we offer. </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lnSpc>
                <a:spcPct val="115000"/>
              </a:lnSpc>
              <a:spcBef>
                <a:spcPts val="1200"/>
              </a:spcBef>
              <a:spcAft>
                <a:spcPts val="0"/>
              </a:spcAft>
              <a:buClr>
                <a:schemeClr val="dk1"/>
              </a:buClr>
              <a:buSzPts val="1100"/>
              <a:buFont typeface="Arial"/>
              <a:buNone/>
            </a:pPr>
            <a:r>
              <a:rPr lang="en"/>
              <a:t>As you can see, basic needs make up the highest community need, accounting for over 40%. Take a second to process that data point. </a:t>
            </a:r>
            <a:endParaRPr/>
          </a:p>
          <a:p>
            <a:pPr marL="0" lvl="0" indent="0" algn="l" rtl="0">
              <a:lnSpc>
                <a:spcPct val="115000"/>
              </a:lnSpc>
              <a:spcBef>
                <a:spcPts val="1200"/>
              </a:spcBef>
              <a:spcAft>
                <a:spcPts val="0"/>
              </a:spcAft>
              <a:buClr>
                <a:schemeClr val="dk1"/>
              </a:buClr>
              <a:buSzPts val="1100"/>
              <a:buFont typeface="Arial"/>
              <a:buNone/>
            </a:pPr>
            <a:r>
              <a:rPr lang="en"/>
              <a:t>That’s at least 580 of your peers in need to access to things like food, shelter, clothing, diapers or hygiene products. </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lnSpc>
                <a:spcPct val="115000"/>
              </a:lnSpc>
              <a:spcBef>
                <a:spcPts val="1200"/>
              </a:spcBef>
              <a:spcAft>
                <a:spcPts val="0"/>
              </a:spcAft>
              <a:buClr>
                <a:schemeClr val="dk1"/>
              </a:buClr>
              <a:buSzPts val="1100"/>
              <a:buFont typeface="Arial"/>
              <a:buNone/>
            </a:pPr>
            <a:r>
              <a:rPr lang="en"/>
              <a:t>The next largest area of support is primary health care, with nearly 250 people referred or accompanied to medical appointments. Many of these were scheduled and supported by our team of Promotores who build trust and often quite literally walk beside clients as they navigate the health care system. </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lnSpc>
                <a:spcPct val="115000"/>
              </a:lnSpc>
              <a:spcBef>
                <a:spcPts val="1200"/>
              </a:spcBef>
              <a:spcAft>
                <a:spcPts val="0"/>
              </a:spcAft>
              <a:buClr>
                <a:schemeClr val="dk1"/>
              </a:buClr>
              <a:buSzPts val="1100"/>
              <a:buFont typeface="Arial"/>
              <a:buNone/>
            </a:pPr>
            <a:r>
              <a:rPr lang="en"/>
              <a:t>Another major area is health insurance support, with nearly 200 referrals &amp; services. Our Promotores help clients understand, enroll, or access their insurance. For many, especially the monolingual spanish speaking community, insurance systems can feel intimidating and inaccessible. Our Promoters play a vital role in bridging that gap.  </a:t>
            </a:r>
            <a:endParaRPr/>
          </a:p>
          <a:p>
            <a:pPr marL="0" lvl="0" indent="0" algn="l" rtl="0">
              <a:lnSpc>
                <a:spcPct val="115000"/>
              </a:lnSpc>
              <a:spcBef>
                <a:spcPts val="1200"/>
              </a:spcBef>
              <a:spcAft>
                <a:spcPts val="0"/>
              </a:spcAft>
              <a:buClr>
                <a:schemeClr val="dk1"/>
              </a:buClr>
              <a:buSzPts val="1100"/>
              <a:buFont typeface="Arial"/>
              <a:buNone/>
            </a:pPr>
            <a:r>
              <a:rPr lang="en"/>
              <a:t> </a:t>
            </a:r>
            <a:endParaRPr/>
          </a:p>
          <a:p>
            <a:pPr marL="0" lvl="0" indent="0" algn="l" rtl="0">
              <a:spcBef>
                <a:spcPts val="1200"/>
              </a:spcBef>
              <a:spcAft>
                <a:spcPts val="0"/>
              </a:spcAft>
              <a:buNone/>
            </a:pPr>
            <a:r>
              <a:rPr lang="en"/>
              <a:t>On average 1 in 3 of LLC clients do not have nor qualify for health insurance. And with recent changes to Medi-cal, we expect this number to rise. These shifts will have a severe impact on clients who currently rely on Medi-cal for prenatal care, chronic illness management, prescription medication, and more. For the majority of our community, losing that access could lead to serious long-term consequences, not just in health but overall stability.</a:t>
            </a:r>
            <a:endParaRPr/>
          </a:p>
          <a:p>
            <a:pPr marL="0" lvl="0" indent="0" algn="l" rtl="0">
              <a:spcBef>
                <a:spcPts val="0"/>
              </a:spcBef>
              <a:spcAft>
                <a:spcPts val="0"/>
              </a:spcAft>
              <a:buNone/>
            </a:pPr>
            <a:endParaRPr/>
          </a:p>
          <a:p>
            <a:pPr marL="0" lvl="0" indent="0" algn="l" rtl="0">
              <a:spcBef>
                <a:spcPts val="0"/>
              </a:spcBef>
              <a:spcAft>
                <a:spcPts val="0"/>
              </a:spcAft>
              <a:buNone/>
            </a:pPr>
            <a:r>
              <a:rPr lang="en"/>
              <a:t>Regardless of your background or native language, how many of you can remember a time where even if you didn’t realize in the moment, could have benefited from the support of a promotore. </a:t>
            </a:r>
            <a:endParaRPr/>
          </a:p>
          <a:p>
            <a:pPr marL="0" lvl="0" indent="0" algn="l" rtl="0">
              <a:spcBef>
                <a:spcPts val="0"/>
              </a:spcBef>
              <a:spcAft>
                <a:spcPts val="0"/>
              </a:spcAft>
              <a:buNone/>
            </a:pPr>
            <a:endParaRPr/>
          </a:p>
          <a:p>
            <a:pPr marL="0" lvl="0" indent="0" algn="l" rtl="0">
              <a:spcBef>
                <a:spcPts val="0"/>
              </a:spcBef>
              <a:spcAft>
                <a:spcPts val="0"/>
              </a:spcAft>
              <a:buNone/>
            </a:pPr>
            <a:r>
              <a:rPr lang="en"/>
              <a:t>Now let’s take that personal moment, and really think about the impact on these hundred of families receiving LLC support. </a:t>
            </a:r>
            <a:endParaRPr/>
          </a:p>
          <a:p>
            <a:pPr marL="0" lvl="0" indent="0" algn="l" rtl="0">
              <a:spcBef>
                <a:spcPts val="0"/>
              </a:spcBef>
              <a:spcAft>
                <a:spcPts val="0"/>
              </a:spcAft>
              <a:buNone/>
            </a:pPr>
            <a:endParaRPr/>
          </a:p>
          <a:p>
            <a:pPr marL="0" lvl="0" indent="0" algn="l" rtl="0">
              <a:spcBef>
                <a:spcPts val="0"/>
              </a:spcBef>
              <a:spcAft>
                <a:spcPts val="0"/>
              </a:spcAft>
              <a:buNone/>
            </a:pPr>
            <a:r>
              <a:rPr lang="en"/>
              <a:t>That is a significant number of lives being </a:t>
            </a:r>
            <a:r>
              <a:rPr lang="en">
                <a:solidFill>
                  <a:schemeClr val="dk1"/>
                </a:solidFill>
              </a:rPr>
              <a:t>positively </a:t>
            </a:r>
            <a:r>
              <a:rPr lang="en"/>
              <a:t> impacted by our organization. </a:t>
            </a:r>
            <a:endParaRPr/>
          </a:p>
        </p:txBody>
      </p:sp>
      <p:sp>
        <p:nvSpPr>
          <p:cNvPr id="203" name="Google Shape;203;g3765be22cdf_2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65be22cdf_2_13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we’ll take a look at the Healthcare Effectiveness Data &amp; Information Set (also known as HEDIS)</a:t>
            </a:r>
            <a:endParaRPr/>
          </a:p>
          <a:p>
            <a:pPr marL="914400" lvl="1" indent="-298450" algn="l" rtl="0">
              <a:spcBef>
                <a:spcPts val="0"/>
              </a:spcBef>
              <a:spcAft>
                <a:spcPts val="0"/>
              </a:spcAft>
              <a:buSzPts val="1100"/>
              <a:buChar char="○"/>
            </a:pPr>
            <a:r>
              <a:rPr lang="en"/>
              <a:t>This data is a standardized set of healthcare quality measures used to evaluate and compare the performance of healthcare organizations. It provides a framework for measuring and reporting on key aspects of healthcare quality, such as preventive care, chronic disease management, and access to care.</a:t>
            </a:r>
            <a:endParaRPr/>
          </a:p>
          <a:p>
            <a:pPr marL="914400" lvl="1" indent="-298450" algn="l" rtl="0">
              <a:spcBef>
                <a:spcPts val="0"/>
              </a:spcBef>
              <a:spcAft>
                <a:spcPts val="0"/>
              </a:spcAft>
              <a:buSzPts val="1100"/>
              <a:buChar char="○"/>
            </a:pPr>
            <a:r>
              <a:rPr lang="en"/>
              <a:t>The data here was collected by Chapa De in 2024 regarding LLC clients that were referred there for care and represents certain preventive and primary care/disease management metrics </a:t>
            </a:r>
            <a:endParaRPr/>
          </a:p>
          <a:p>
            <a:pPr marL="914400" lvl="1" indent="-298450" algn="l" rtl="0">
              <a:spcBef>
                <a:spcPts val="0"/>
              </a:spcBef>
              <a:spcAft>
                <a:spcPts val="0"/>
              </a:spcAft>
              <a:buSzPts val="1100"/>
              <a:buChar char="○"/>
            </a:pPr>
            <a:r>
              <a:rPr lang="en"/>
              <a:t>This data shows that LLC clients scored healthier in 4 of the 7 metrics measured compared to the overall patient population at Chapa-De.</a:t>
            </a:r>
            <a:endParaRPr/>
          </a:p>
          <a:p>
            <a:pPr marL="914400" lvl="1" indent="-298450" algn="l" rtl="0">
              <a:spcBef>
                <a:spcPts val="0"/>
              </a:spcBef>
              <a:spcAft>
                <a:spcPts val="0"/>
              </a:spcAft>
              <a:buSzPts val="1100"/>
              <a:buChar char="○"/>
            </a:pPr>
            <a:r>
              <a:rPr lang="en"/>
              <a:t>This equates to an average of 58% of LLC clients referred to Chapa De participating in positive health behaviors. </a:t>
            </a:r>
            <a:endParaRPr/>
          </a:p>
          <a:p>
            <a:pPr marL="914400" lvl="1" indent="-298450" algn="l" rtl="0">
              <a:spcBef>
                <a:spcPts val="0"/>
              </a:spcBef>
              <a:spcAft>
                <a:spcPts val="0"/>
              </a:spcAft>
              <a:buSzPts val="1100"/>
              <a:buChar char="○"/>
            </a:pPr>
            <a:r>
              <a:rPr lang="en"/>
              <a:t>This positive participation in health behavior can be attributed to LLC's Promotoras and the rapoport they build with clients, in not only connecting them to these services but by building trust and ensuring their clients develop skills to be proactive in their wellness.</a:t>
            </a:r>
            <a:endParaRPr/>
          </a:p>
          <a:p>
            <a:pPr marL="914400" lvl="1" indent="-298450" algn="l" rtl="0">
              <a:spcBef>
                <a:spcPts val="0"/>
              </a:spcBef>
              <a:spcAft>
                <a:spcPts val="0"/>
              </a:spcAft>
              <a:buSzPts val="1100"/>
              <a:buChar char="○"/>
            </a:pPr>
            <a:r>
              <a:rPr lang="en">
                <a:solidFill>
                  <a:schemeClr val="dk1"/>
                </a:solidFill>
              </a:rPr>
              <a:t>While LLC clients did well in a majority of the metrics, the remaining metric’s scores (child and adolescent wellbeing and colorectal cancer), serve as a guide to assist LLC in identifying areas of improvement</a:t>
            </a:r>
            <a:endParaRPr/>
          </a:p>
        </p:txBody>
      </p:sp>
      <p:sp>
        <p:nvSpPr>
          <p:cNvPr id="210" name="Google Shape;210;g3765be22cdf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765be22cdf_2_14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Syrina: Now we’ll share a short video showing a client’s testimony regarding LLC services. Please note their names have been redacted for privacy purposes</a:t>
            </a:r>
            <a:endParaRPr/>
          </a:p>
        </p:txBody>
      </p:sp>
      <p:sp>
        <p:nvSpPr>
          <p:cNvPr id="217" name="Google Shape;217;g3765be22cdf_2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65be22cdf_2_14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Syrina starts the thank you </a:t>
            </a:r>
            <a:endParaRPr/>
          </a:p>
        </p:txBody>
      </p:sp>
      <p:sp>
        <p:nvSpPr>
          <p:cNvPr id="223" name="Google Shape;223;g3765be22cdf_2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65be22cdf_2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3765be22cdf_2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The following three slides include charts provided by the Sierra Business Council. This chart reveals that Hispanic or Latino residents (of any race) make up an estimated 16% of the population in Placer County and make up over 1 out of 5 people in the SACOG boundary. This is the largest ethnic/racial subgroup in Placer County, and it has grown by 6.5% since 2010. </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Itʼs also important to note that Latinos even had a net undercount rate of 5% in the 2020 Census. This margin of error is likely due to confusion about the separate questions regarding race and ethnicity, low literacy rates, language and technological barriers that make it hard to survey, and track that data.</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rPr>
              <a:t>This is extremely important since federal and local government analyze census data to allocate community resources. The census determines the distribution for billions of federal funding for schools, roads, and countless vital programs. </a:t>
            </a:r>
            <a:endParaRPr sz="1200">
              <a:solidFill>
                <a:schemeClr val="dk1"/>
              </a:solidFill>
            </a:endParaRPr>
          </a:p>
          <a:p>
            <a:pPr marL="0" lvl="0" indent="0" algn="l" rtl="0">
              <a:lnSpc>
                <a:spcPct val="115000"/>
              </a:lnSpc>
              <a:spcBef>
                <a:spcPts val="1200"/>
              </a:spcBef>
              <a:spcAft>
                <a:spcPts val="0"/>
              </a:spcAft>
              <a:buSzPts val="1100"/>
              <a:buNone/>
            </a:pPr>
            <a:endParaRPr sz="1200">
              <a:solidFill>
                <a:schemeClr val="dk1"/>
              </a:solidFill>
            </a:endParaRPr>
          </a:p>
          <a:p>
            <a:pPr marL="0" lvl="0" indent="0" algn="l" rtl="0">
              <a:spcBef>
                <a:spcPts val="1200"/>
              </a:spcBef>
              <a:spcAft>
                <a:spcPts val="0"/>
              </a:spcAft>
              <a:buNone/>
            </a:pPr>
            <a:r>
              <a:rPr lang="en" sz="1200" b="0" i="0">
                <a:solidFill>
                  <a:schemeClr val="dk1"/>
                </a:solidFill>
                <a:latin typeface="Arial"/>
                <a:ea typeface="Arial"/>
                <a:cs typeface="Arial"/>
                <a:sym typeface="Arial"/>
              </a:rPr>
              <a:t>​</a:t>
            </a:r>
            <a:endParaRPr/>
          </a:p>
          <a:p>
            <a:pPr marL="0" lvl="0" indent="0" algn="l" rtl="0">
              <a:spcBef>
                <a:spcPts val="0"/>
              </a:spcBef>
              <a:spcAft>
                <a:spcPts val="0"/>
              </a:spcAft>
              <a:buNone/>
            </a:pPr>
            <a:endParaRPr/>
          </a:p>
        </p:txBody>
      </p:sp>
      <p:sp>
        <p:nvSpPr>
          <p:cNvPr id="137" name="Google Shape;137;g3765be22cdf_2_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65be22cdf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3765be22cdf_2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This following slide include a heat map, showing the density of the Latino population by census tract.</a:t>
            </a:r>
            <a:endParaRPr/>
          </a:p>
          <a:p>
            <a:pPr marL="0" lvl="0" indent="0" algn="l" rtl="0">
              <a:lnSpc>
                <a:spcPct val="115000"/>
              </a:lnSpc>
              <a:spcBef>
                <a:spcPts val="1200"/>
              </a:spcBef>
              <a:spcAft>
                <a:spcPts val="0"/>
              </a:spcAft>
              <a:buClr>
                <a:schemeClr val="dk1"/>
              </a:buClr>
              <a:buSzPts val="1100"/>
              <a:buFont typeface="Arial"/>
              <a:buNone/>
            </a:pPr>
            <a:r>
              <a:rPr lang="en"/>
              <a:t>If you take a look at the top, you will see the densest areas of latinos are revealed in dark blue. These areas areKings Beach, North Auburn, Roseville, and Lincoln, which have the highest populations, following with Rocklin. These are LLC’s primary service areas, excluding Kings Beach. </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146" name="Google Shape;146;g3765be22cdf_2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765be22cdf_2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765be22cdf_2_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The following Bar Charts, compare monolingual spanish and monolingual english speaking populations. The graph to the left compares the populations according to age, while the one on your right compares educational attainment. </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
              <a:t>Please take a few moments to examine the chart, and see what’s coming to your head. </a:t>
            </a:r>
            <a:endParaRPr/>
          </a:p>
          <a:p>
            <a:pPr marL="0" lvl="0" indent="0" algn="l" rtl="0">
              <a:lnSpc>
                <a:spcPct val="115000"/>
              </a:lnSpc>
              <a:spcBef>
                <a:spcPts val="1200"/>
              </a:spcBef>
              <a:spcAft>
                <a:spcPts val="0"/>
              </a:spcAft>
              <a:buClr>
                <a:schemeClr val="dk1"/>
              </a:buClr>
              <a:buSzPts val="1100"/>
              <a:buFont typeface="Arial"/>
              <a:buNone/>
            </a:pPr>
            <a:r>
              <a:rPr lang="en"/>
              <a:t>Of those who reported speaking only spanish at home, 13% were under age 18, 73% are in the working age demographic, and 14% were 65 years or older. </a:t>
            </a: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​Of Latinos who speak Spanish at home and are 25 years and up, an estimated 1 out of 5 people have less than a high school degree. Those who only speak English at home are more likely to obtain some college or higher education, visualized on your right</a:t>
            </a:r>
            <a:endParaRPr>
              <a:solidFill>
                <a:schemeClr val="dk1"/>
              </a:solidFill>
            </a:endParaRPr>
          </a:p>
          <a:p>
            <a:pPr marL="0" lvl="0" indent="0" algn="l" rtl="0">
              <a:lnSpc>
                <a:spcPct val="115000"/>
              </a:lnSpc>
              <a:spcBef>
                <a:spcPts val="1200"/>
              </a:spcBef>
              <a:spcAft>
                <a:spcPts val="1200"/>
              </a:spcAft>
              <a:buSzPts val="1100"/>
              <a:buNone/>
            </a:pPr>
            <a:endParaRPr/>
          </a:p>
        </p:txBody>
      </p:sp>
      <p:sp>
        <p:nvSpPr>
          <p:cNvPr id="154" name="Google Shape;154;g3765be22cdf_2_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65be22cdf_2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765be22cdf_2_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t>No we’ll do a short review of each program offered by the LLC and its purpose. And what we currently have listed on this slide are the enrollment numbers for each program to date.</a:t>
            </a:r>
            <a:endParaRPr sz="1200"/>
          </a:p>
          <a:p>
            <a:pPr marL="457200" lvl="0" indent="-304800" algn="l" rtl="0">
              <a:spcBef>
                <a:spcPts val="0"/>
              </a:spcBef>
              <a:spcAft>
                <a:spcPts val="0"/>
              </a:spcAft>
              <a:buSzPts val="1200"/>
              <a:buChar char="●"/>
            </a:pPr>
            <a:r>
              <a:rPr lang="en" sz="1200"/>
              <a:t>To start, Mami y Yo was cr</a:t>
            </a:r>
            <a:r>
              <a:rPr lang="en" sz="1200" b="0" i="0">
                <a:solidFill>
                  <a:schemeClr val="dk1"/>
                </a:solidFill>
                <a:latin typeface="Arial"/>
                <a:ea typeface="Arial"/>
                <a:cs typeface="Arial"/>
                <a:sym typeface="Arial"/>
              </a:rPr>
              <a:t>eated in partnership with First 5 Placer</a:t>
            </a:r>
            <a:r>
              <a:rPr lang="en" sz="1200">
                <a:solidFill>
                  <a:schemeClr val="dk1"/>
                </a:solidFill>
              </a:rPr>
              <a:t>, and tr</a:t>
            </a:r>
            <a:r>
              <a:rPr lang="en" sz="1200" b="0" i="0">
                <a:solidFill>
                  <a:schemeClr val="dk1"/>
                </a:solidFill>
                <a:latin typeface="Arial"/>
                <a:ea typeface="Arial"/>
                <a:cs typeface="Arial"/>
                <a:sym typeface="Arial"/>
              </a:rPr>
              <a:t>anslates to </a:t>
            </a:r>
            <a:r>
              <a:rPr lang="en" sz="1200">
                <a:solidFill>
                  <a:schemeClr val="dk1"/>
                </a:solidFill>
              </a:rPr>
              <a:t>“Mommy &amp; me”. This</a:t>
            </a:r>
            <a:r>
              <a:rPr lang="en" sz="1200" b="0" i="0">
                <a:solidFill>
                  <a:schemeClr val="dk1"/>
                </a:solidFill>
                <a:latin typeface="Arial"/>
                <a:ea typeface="Arial"/>
                <a:cs typeface="Arial"/>
                <a:sym typeface="Arial"/>
              </a:rPr>
              <a:t> program offers a safe space for parents of children age 0-5 to connect with others and gain knowledge about childhood development. A public health nurse and other specialists join on occasion to answer health-related questions.</a:t>
            </a:r>
            <a:endParaRPr sz="1200" b="0" i="0">
              <a:solidFill>
                <a:schemeClr val="dk1"/>
              </a:solidFill>
              <a:latin typeface="Arial"/>
              <a:ea typeface="Arial"/>
              <a:cs typeface="Arial"/>
              <a:sym typeface="Arial"/>
            </a:endParaRPr>
          </a:p>
          <a:p>
            <a:pPr marL="457200" lvl="0" indent="-304800" algn="l" rtl="0">
              <a:spcBef>
                <a:spcPts val="0"/>
              </a:spcBef>
              <a:spcAft>
                <a:spcPts val="0"/>
              </a:spcAft>
              <a:buClr>
                <a:schemeClr val="dk1"/>
              </a:buClr>
              <a:buSzPts val="1200"/>
              <a:buChar char="●"/>
            </a:pPr>
            <a:r>
              <a:rPr lang="en" sz="1200">
                <a:solidFill>
                  <a:schemeClr val="dk1"/>
                </a:solidFill>
              </a:rPr>
              <a:t>Our youth groups include Entre Amigos, Entre Chiquillos, and the Youth Ambassadors. This translates to “Between friends” and “Between kids” and these programs are safe spaces for Latinx children and youth to engage in personal development opportunities, receive 1:1 mentorship, and learn about their culture with in-person and virtual activities.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Parent Project is a 16-week course that teaches parents of children up to age 18 about raising them in a bicultural environment. Lessons include healthy relationships, gangs, alcohol, and other challenges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Superacion Personal translates to “personal improvement” in English and this program is an online support group that provides a safe space for clients to meet &amp; discuss challenges and receive support to overcome them. Meeting topics vary and could address cultural and family dynamics, stress and anxiety, etc. and resources on how to work through the issues.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Rincon de las comadres translates to “Corner of the comadres” (comadre is a term used describe close female friends, like a sister) and this is a crafting program that brings Latinas together to share and learn from each other's skills and knowledge and to help them excel in their personal and professional lives. One of the purposes of the program is to preserve Latino crafts and encourage participants to share the cultural experience with the next generation.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Mis Cuates which translates to “my buddies” is an in-Spanish weekly support group for men that addresses cultural and family dynamics, stress and anxiety and supports on how to work through issues. It allows the Latino community to have a safe space to express their unique experiences. This program also directly addresses the stigma machismo in the Latin culture. Machismo is a cultural norm in which men feel that they have to always be strong, can’t share the feelings, and can never ask for help. This program is breaking the status quo and positively impacting Latino men in the community. </a:t>
            </a:r>
            <a:endParaRPr sz="1200">
              <a:solidFill>
                <a:schemeClr val="dk1"/>
              </a:solidFill>
            </a:endParaRPr>
          </a:p>
        </p:txBody>
      </p:sp>
      <p:sp>
        <p:nvSpPr>
          <p:cNvPr id="165" name="Google Shape;165;g3765be22cdf_2_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65be22cdf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Taking a look at the graph here, we can see since 2020 there has been an increase in client enrollment and participation in the support groups offered by LLC. The highest enrollment and participation among all programs has come from the Parent Project and Rincon de las Comadres and Superación Personal.</a:t>
            </a:r>
            <a:endParaRPr/>
          </a:p>
          <a:p>
            <a:pPr marL="457200" lvl="0" indent="-298450" algn="l" rtl="0">
              <a:spcBef>
                <a:spcPts val="0"/>
              </a:spcBef>
              <a:spcAft>
                <a:spcPts val="0"/>
              </a:spcAft>
              <a:buSzPts val="1100"/>
              <a:buChar char="●"/>
            </a:pPr>
            <a:r>
              <a:rPr lang="en"/>
              <a:t>The parent project (represented by the orange line) has had an average of 116 participants since 2020, with a peak of 193 participants in 2023.</a:t>
            </a:r>
            <a:endParaRPr/>
          </a:p>
          <a:p>
            <a:pPr marL="457200" lvl="0" indent="-298450" algn="l" rtl="0">
              <a:spcBef>
                <a:spcPts val="0"/>
              </a:spcBef>
              <a:spcAft>
                <a:spcPts val="0"/>
              </a:spcAft>
              <a:buSzPts val="1100"/>
              <a:buChar char="●"/>
            </a:pPr>
            <a:r>
              <a:rPr lang="en"/>
              <a:t>Between both Rincon de las Comadres and Superacion Personal (represented by the black line), there has been an average of 121 participants with 2024 having the highest enrollment between both programs (191 participants)</a:t>
            </a:r>
            <a:endParaRPr/>
          </a:p>
          <a:p>
            <a:pPr marL="457200" lvl="0" indent="-298450" algn="l" rtl="0">
              <a:spcBef>
                <a:spcPts val="0"/>
              </a:spcBef>
              <a:spcAft>
                <a:spcPts val="0"/>
              </a:spcAft>
              <a:buSzPts val="1100"/>
              <a:buChar char="●"/>
            </a:pPr>
            <a:r>
              <a:rPr lang="en"/>
              <a:t>As a note, with the consistent impact and success of LLC over the past 5 years, the capacity for data collection and impact analysis has increased. The data represented here is due in large part to Crystal’s statistical analysis. However, please note that prior to 2022 data is likely underreported and more clients were likely reached but not formally captured in the data</a:t>
            </a:r>
            <a:endParaRPr/>
          </a:p>
          <a:p>
            <a:pPr marL="0" lvl="0" indent="0" algn="l" rtl="0">
              <a:spcBef>
                <a:spcPts val="0"/>
              </a:spcBef>
              <a:spcAft>
                <a:spcPts val="0"/>
              </a:spcAft>
              <a:buNone/>
            </a:pPr>
            <a:endParaRPr/>
          </a:p>
        </p:txBody>
      </p:sp>
      <p:sp>
        <p:nvSpPr>
          <p:cNvPr id="176" name="Google Shape;176;g3765be22cdf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7a826c8c2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7a826c8c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Taking a look at the midyear enrollment, this chart captures the total program participation for 2024 (in orange) and the enrollment from January of this year to August (2025 in navy blue). Reviewing the bar chart, we can see 3 of our 5 programs are expected to surpass or have already surpassed the enrollment and participation for 2024. For example: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Mami y Yo is at 32 participants already this year, compared to 28 for all of 2024</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Our youth groups have passed 2024’s enrollment with 73 already enrolled for this year</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Mis cuates has 17 participants on the year so far, and they had 19 total participants for all of 2024</a:t>
            </a:r>
            <a:endParaRPr>
              <a:solidFill>
                <a:schemeClr val="dk1"/>
              </a:solidFill>
            </a:endParaRPr>
          </a:p>
          <a:p>
            <a:pPr marL="0" lvl="0" indent="0" algn="l" rtl="0">
              <a:spcBef>
                <a:spcPts val="0"/>
              </a:spcBef>
              <a:spcAft>
                <a:spcPts val="0"/>
              </a:spcAft>
              <a:buNone/>
            </a:pPr>
            <a:r>
              <a:rPr lang="en">
                <a:solidFill>
                  <a:schemeClr val="dk1"/>
                </a:solidFill>
              </a:rPr>
              <a:t>In all, these programs have been reaching more people in the community showing the consistency and impact of the LLC’s work.</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765be22cdf_2_1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Now let’s take a moment to focus on the 2024 Community Impact Report, and more importantly the people behind the numbers. </a:t>
            </a:r>
            <a:endParaRPr/>
          </a:p>
          <a:p>
            <a:pPr marL="0" lvl="0" indent="0" algn="l" rtl="0">
              <a:lnSpc>
                <a:spcPct val="115000"/>
              </a:lnSpc>
              <a:spcBef>
                <a:spcPts val="1200"/>
              </a:spcBef>
              <a:spcAft>
                <a:spcPts val="0"/>
              </a:spcAft>
              <a:buClr>
                <a:schemeClr val="dk1"/>
              </a:buClr>
              <a:buSzPts val="1100"/>
              <a:buFont typeface="Arial"/>
              <a:buNone/>
            </a:pPr>
            <a:r>
              <a:rPr lang="en"/>
              <a:t>In 2024, LLC received 1,055 referrals from across Placer &amp; Sacramento county. That’s nearly 90 clients each month reaching out or being referred for support. </a:t>
            </a:r>
            <a:endParaRPr/>
          </a:p>
          <a:p>
            <a:pPr marL="0" lvl="0" indent="0" algn="l" rtl="0">
              <a:lnSpc>
                <a:spcPct val="115000"/>
              </a:lnSpc>
              <a:spcBef>
                <a:spcPts val="1200"/>
              </a:spcBef>
              <a:spcAft>
                <a:spcPts val="0"/>
              </a:spcAft>
              <a:buClr>
                <a:schemeClr val="dk1"/>
              </a:buClr>
              <a:buSzPts val="1100"/>
              <a:buFont typeface="Arial"/>
              <a:buNone/>
            </a:pPr>
            <a:r>
              <a:rPr lang="en"/>
              <a:t>Of those, the majority, about 62 percent, were working age adults. We also saw 80 seniors and over 100 youth referred to our services. This clearly tells us, our community is reaching out across every age group. </a:t>
            </a:r>
            <a:endParaRPr/>
          </a:p>
          <a:p>
            <a:pPr marL="0" lvl="0" indent="0" algn="l" rtl="0">
              <a:spcBef>
                <a:spcPts val="1200"/>
              </a:spcBef>
              <a:spcAft>
                <a:spcPts val="0"/>
              </a:spcAft>
              <a:buNone/>
            </a:pPr>
            <a:endParaRPr/>
          </a:p>
        </p:txBody>
      </p:sp>
      <p:sp>
        <p:nvSpPr>
          <p:cNvPr id="188" name="Google Shape;188;g3765be22cdf_2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82f87d4a7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82f87d4a7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From our total 2024 referrals, 873 people accepted services. That’s a 25% increase compared to 2021.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This is represented by the orange line on this Client Participation graph. </a:t>
            </a:r>
            <a:endParaRPr>
              <a:solidFill>
                <a:schemeClr val="dk1"/>
              </a:solidFill>
            </a:endParaRPr>
          </a:p>
          <a:p>
            <a:pPr marL="0" lvl="0" indent="0" algn="l" rtl="0">
              <a:spcBef>
                <a:spcPts val="1200"/>
              </a:spcBef>
              <a:spcAft>
                <a:spcPts val="0"/>
              </a:spcAft>
              <a:buNone/>
            </a:pPr>
            <a:r>
              <a:rPr lang="en">
                <a:solidFill>
                  <a:schemeClr val="dk1"/>
                </a:solidFill>
              </a:rPr>
              <a:t>To us, that’s more than growth, it is a reflection of the growing trust in LLC from the Latino community.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9 out of 10 of these clients speak only spanish, and about 2/3rd identified as women. </a:t>
            </a:r>
            <a:endParaRPr>
              <a:solidFill>
                <a:schemeClr val="dk1"/>
              </a:solidFill>
            </a:endParaRPr>
          </a:p>
          <a:p>
            <a:pPr marL="0" lvl="0" indent="0" algn="l" rtl="0">
              <a:spcBef>
                <a:spcPts val="0"/>
              </a:spcBef>
              <a:spcAft>
                <a:spcPts val="0"/>
              </a:spcAft>
              <a:buNone/>
            </a:pPr>
            <a:r>
              <a:rPr lang="en">
                <a:solidFill>
                  <a:schemeClr val="dk1"/>
                </a:solidFill>
              </a:rPr>
              <a:t>Another small but important 1%, only spoke an indigenous language, highlighting the need for culturally rooted support.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Now I want to draw your attention to the dip in 2021 &amp; 2022. Here LLC had limited capacity to track and pull data.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But since 2022, we have strengthened that capacity, and the jump in growth you see reflect community need &amp; LLC’s growing ability to respond.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2021, we provided just under 700 individual services. But just 3 years later that # more than doubled to over 1,700, revealed by the red line.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Although, I may be thawing a lot of data at you all, we must remind ourselves that behind every data point is a person, a mother, a grandparent, or teen saying yes to support and finding it with LLC.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gradFill>
          <a:gsLst>
            <a:gs pos="0">
              <a:srgbClr val="D4E5F5"/>
            </a:gs>
            <a:gs pos="100000">
              <a:srgbClr val="70A4D5"/>
            </a:gs>
          </a:gsLst>
          <a:path path="circle">
            <a:fillToRect l="50000" t="50000" r="50000" b="50000"/>
          </a:path>
          <a:tileRect/>
        </a:gra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0" name="Google Shape;60;p14"/>
          <p:cNvSpPr txBox="1">
            <a:spLocks noGrp="1"/>
          </p:cNvSpPr>
          <p:nvPr>
            <p:ph type="dt" idx="10"/>
          </p:nvPr>
        </p:nvSpPr>
        <p:spPr>
          <a:xfrm>
            <a:off x="628650" y="4730888"/>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028950" y="564789"/>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 name="Google Shape;116;p2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28650" y="240506"/>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2" name="Google Shape;72;p1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7"/>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9" name="Google Shape;79;p17"/>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1" name="Google Shape;81;p17"/>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8"/>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88" name="Google Shape;8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028950" y="564789"/>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 name="Google Shape;93;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028950" y="564789"/>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2"/>
          <p:cNvSpPr>
            <a:spLocks noGrp="1"/>
          </p:cNvSpPr>
          <p:nvPr>
            <p:ph type="pic" idx="2"/>
          </p:nvPr>
        </p:nvSpPr>
        <p:spPr>
          <a:xfrm>
            <a:off x="3887391" y="740569"/>
            <a:ext cx="4629300" cy="3655200"/>
          </a:xfrm>
          <a:prstGeom prst="rect">
            <a:avLst/>
          </a:prstGeom>
          <a:noFill/>
          <a:ln>
            <a:noFill/>
          </a:ln>
        </p:spPr>
      </p:sp>
      <p:sp>
        <p:nvSpPr>
          <p:cNvPr id="110" name="Google Shape;110;p2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FEAFB"/>
            </a:gs>
            <a:gs pos="100000">
              <a:srgbClr val="6E9CE7"/>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Arial Black"/>
              <a:buNone/>
              <a:defRPr sz="3300" i="0" u="none" strike="noStrike" cap="none">
                <a:solidFill>
                  <a:schemeClr val="dk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a:lnSpc>
                <a:spcPct val="90000"/>
              </a:lnSpc>
              <a:spcBef>
                <a:spcPts val="400"/>
              </a:spcBef>
              <a:spcAft>
                <a:spcPts val="0"/>
              </a:spcAft>
              <a:buClr>
                <a:schemeClr val="dk1"/>
              </a:buClr>
              <a:buSzPts val="1800"/>
              <a:buFont typeface="Times New Roman"/>
              <a:buChar char="•"/>
              <a:defRPr sz="1800" i="0" u="none" strike="noStrike" cap="none">
                <a:solidFill>
                  <a:schemeClr val="dk1"/>
                </a:solidFill>
                <a:latin typeface="Times New Roman"/>
                <a:ea typeface="Times New Roman"/>
                <a:cs typeface="Times New Roman"/>
                <a:sym typeface="Times New Roman"/>
              </a:defRPr>
            </a:lvl2pPr>
            <a:lvl3pPr marL="1371600" marR="0" lvl="2" indent="-323850" algn="l">
              <a:lnSpc>
                <a:spcPct val="90000"/>
              </a:lnSpc>
              <a:spcBef>
                <a:spcPts val="400"/>
              </a:spcBef>
              <a:spcAft>
                <a:spcPts val="0"/>
              </a:spcAft>
              <a:buClr>
                <a:schemeClr val="dk1"/>
              </a:buClr>
              <a:buSzPts val="1500"/>
              <a:buFont typeface="Times New Roman"/>
              <a:buChar char="•"/>
              <a:defRPr sz="1500" i="0" u="none" strike="noStrike" cap="none">
                <a:solidFill>
                  <a:schemeClr val="dk1"/>
                </a:solidFill>
                <a:latin typeface="Times New Roman"/>
                <a:ea typeface="Times New Roman"/>
                <a:cs typeface="Times New Roman"/>
                <a:sym typeface="Times New Roman"/>
              </a:defRPr>
            </a:lvl3pPr>
            <a:lvl4pPr marL="1828800" marR="0" lvl="3" indent="-317500" algn="l">
              <a:lnSpc>
                <a:spcPct val="90000"/>
              </a:lnSpc>
              <a:spcBef>
                <a:spcPts val="400"/>
              </a:spcBef>
              <a:spcAft>
                <a:spcPts val="0"/>
              </a:spcAft>
              <a:buClr>
                <a:schemeClr val="dk1"/>
              </a:buClr>
              <a:buSzPts val="1400"/>
              <a:buFont typeface="Times New Roman"/>
              <a:buChar char="•"/>
              <a:defRPr sz="1400" i="0" u="none" strike="noStrike" cap="none">
                <a:solidFill>
                  <a:schemeClr val="dk1"/>
                </a:solidFill>
                <a:latin typeface="Times New Roman"/>
                <a:ea typeface="Times New Roman"/>
                <a:cs typeface="Times New Roman"/>
                <a:sym typeface="Times New Roman"/>
              </a:defRPr>
            </a:lvl4pPr>
            <a:lvl5pPr marL="2286000" marR="0" lvl="4" indent="-317500" algn="l">
              <a:lnSpc>
                <a:spcPct val="90000"/>
              </a:lnSpc>
              <a:spcBef>
                <a:spcPts val="400"/>
              </a:spcBef>
              <a:spcAft>
                <a:spcPts val="0"/>
              </a:spcAft>
              <a:buClr>
                <a:schemeClr val="dk1"/>
              </a:buClr>
              <a:buSzPts val="1400"/>
              <a:buFont typeface="Times New Roman"/>
              <a:buChar char="•"/>
              <a:defRPr sz="1400" i="0" u="none" strike="noStrike" cap="none">
                <a:solidFill>
                  <a:schemeClr val="dk1"/>
                </a:solidFill>
                <a:latin typeface="Times New Roman"/>
                <a:ea typeface="Times New Roman"/>
                <a:cs typeface="Times New Roman"/>
                <a:sym typeface="Times New Roman"/>
              </a:defRPr>
            </a:lvl5pPr>
            <a:lvl6pPr marL="2743200" marR="0" lvl="5" indent="-317500" algn="l">
              <a:lnSpc>
                <a:spcPct val="90000"/>
              </a:lnSpc>
              <a:spcBef>
                <a:spcPts val="400"/>
              </a:spcBef>
              <a:spcAft>
                <a:spcPts val="0"/>
              </a:spcAft>
              <a:buClr>
                <a:schemeClr val="dk1"/>
              </a:buClr>
              <a:buSzPts val="1400"/>
              <a:buFont typeface="Times New Roman"/>
              <a:buChar char="•"/>
              <a:defRPr sz="1400" i="0" u="none" strike="noStrike" cap="none">
                <a:solidFill>
                  <a:schemeClr val="dk1"/>
                </a:solidFill>
                <a:latin typeface="Times New Roman"/>
                <a:ea typeface="Times New Roman"/>
                <a:cs typeface="Times New Roman"/>
                <a:sym typeface="Times New Roman"/>
              </a:defRPr>
            </a:lvl6pPr>
            <a:lvl7pPr marL="3200400" marR="0" lvl="6" indent="-317500" algn="l">
              <a:lnSpc>
                <a:spcPct val="90000"/>
              </a:lnSpc>
              <a:spcBef>
                <a:spcPts val="400"/>
              </a:spcBef>
              <a:spcAft>
                <a:spcPts val="0"/>
              </a:spcAft>
              <a:buClr>
                <a:schemeClr val="dk1"/>
              </a:buClr>
              <a:buSzPts val="1400"/>
              <a:buFont typeface="Times New Roman"/>
              <a:buChar char="•"/>
              <a:defRPr sz="1400" i="0" u="none" strike="noStrike" cap="none">
                <a:solidFill>
                  <a:schemeClr val="dk1"/>
                </a:solidFill>
                <a:latin typeface="Times New Roman"/>
                <a:ea typeface="Times New Roman"/>
                <a:cs typeface="Times New Roman"/>
                <a:sym typeface="Times New Roman"/>
              </a:defRPr>
            </a:lvl7pPr>
            <a:lvl8pPr marL="3657600" marR="0" lvl="7" indent="-317500" algn="l">
              <a:lnSpc>
                <a:spcPct val="90000"/>
              </a:lnSpc>
              <a:spcBef>
                <a:spcPts val="400"/>
              </a:spcBef>
              <a:spcAft>
                <a:spcPts val="0"/>
              </a:spcAft>
              <a:buClr>
                <a:schemeClr val="dk1"/>
              </a:buClr>
              <a:buSzPts val="1400"/>
              <a:buFont typeface="Times New Roman"/>
              <a:buChar char="•"/>
              <a:defRPr sz="1400" i="0" u="none" strike="noStrike" cap="none">
                <a:solidFill>
                  <a:schemeClr val="dk1"/>
                </a:solidFill>
                <a:latin typeface="Times New Roman"/>
                <a:ea typeface="Times New Roman"/>
                <a:cs typeface="Times New Roman"/>
                <a:sym typeface="Times New Roman"/>
              </a:defRPr>
            </a:lvl8pPr>
            <a:lvl9pPr marL="4114800" marR="0" lvl="8" indent="-317500" algn="l">
              <a:lnSpc>
                <a:spcPct val="90000"/>
              </a:lnSpc>
              <a:spcBef>
                <a:spcPts val="400"/>
              </a:spcBef>
              <a:spcAft>
                <a:spcPts val="0"/>
              </a:spcAft>
              <a:buClr>
                <a:schemeClr val="dk1"/>
              </a:buClr>
              <a:buSzPts val="1400"/>
              <a:buFont typeface="Times New Roman"/>
              <a:buChar char="•"/>
              <a:defRPr sz="140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757575"/>
                </a:solidFill>
                <a:latin typeface="Times New Roman"/>
                <a:ea typeface="Times New Roman"/>
                <a:cs typeface="Times New Roman"/>
                <a:sym typeface="Times New Roman"/>
              </a:defRPr>
            </a:lvl1pPr>
            <a:lvl2pPr marR="0" lvl="1"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757575"/>
                </a:solidFill>
                <a:latin typeface="Times New Roman"/>
                <a:ea typeface="Times New Roman"/>
                <a:cs typeface="Times New Roman"/>
                <a:sym typeface="Times New Roman"/>
              </a:defRPr>
            </a:lvl1pPr>
            <a:lvl2pPr marL="0" marR="0" lvl="1" indent="0" algn="r">
              <a:spcBef>
                <a:spcPts val="0"/>
              </a:spcBef>
              <a:buNone/>
              <a:defRPr sz="900" b="0" i="0" u="none" strike="noStrike" cap="none">
                <a:solidFill>
                  <a:srgbClr val="757575"/>
                </a:solidFill>
                <a:latin typeface="Times New Roman"/>
                <a:ea typeface="Times New Roman"/>
                <a:cs typeface="Times New Roman"/>
                <a:sym typeface="Times New Roman"/>
              </a:defRPr>
            </a:lvl2pPr>
            <a:lvl3pPr marL="0" marR="0" lvl="2" indent="0" algn="r">
              <a:spcBef>
                <a:spcPts val="0"/>
              </a:spcBef>
              <a:buNone/>
              <a:defRPr sz="900" b="0" i="0" u="none" strike="noStrike" cap="none">
                <a:solidFill>
                  <a:srgbClr val="757575"/>
                </a:solidFill>
                <a:latin typeface="Times New Roman"/>
                <a:ea typeface="Times New Roman"/>
                <a:cs typeface="Times New Roman"/>
                <a:sym typeface="Times New Roman"/>
              </a:defRPr>
            </a:lvl3pPr>
            <a:lvl4pPr marL="0" marR="0" lvl="3" indent="0" algn="r">
              <a:spcBef>
                <a:spcPts val="0"/>
              </a:spcBef>
              <a:buNone/>
              <a:defRPr sz="900" b="0" i="0" u="none" strike="noStrike" cap="none">
                <a:solidFill>
                  <a:srgbClr val="757575"/>
                </a:solidFill>
                <a:latin typeface="Times New Roman"/>
                <a:ea typeface="Times New Roman"/>
                <a:cs typeface="Times New Roman"/>
                <a:sym typeface="Times New Roman"/>
              </a:defRPr>
            </a:lvl4pPr>
            <a:lvl5pPr marL="0" marR="0" lvl="4" indent="0" algn="r">
              <a:spcBef>
                <a:spcPts val="0"/>
              </a:spcBef>
              <a:buNone/>
              <a:defRPr sz="900" b="0" i="0" u="none" strike="noStrike" cap="none">
                <a:solidFill>
                  <a:srgbClr val="757575"/>
                </a:solidFill>
                <a:latin typeface="Times New Roman"/>
                <a:ea typeface="Times New Roman"/>
                <a:cs typeface="Times New Roman"/>
                <a:sym typeface="Times New Roman"/>
              </a:defRPr>
            </a:lvl5pPr>
            <a:lvl6pPr marL="0" marR="0" lvl="5" indent="0" algn="r">
              <a:spcBef>
                <a:spcPts val="0"/>
              </a:spcBef>
              <a:buNone/>
              <a:defRPr sz="900" b="0" i="0" u="none" strike="noStrike" cap="none">
                <a:solidFill>
                  <a:srgbClr val="757575"/>
                </a:solidFill>
                <a:latin typeface="Times New Roman"/>
                <a:ea typeface="Times New Roman"/>
                <a:cs typeface="Times New Roman"/>
                <a:sym typeface="Times New Roman"/>
              </a:defRPr>
            </a:lvl6pPr>
            <a:lvl7pPr marL="0" marR="0" lvl="6" indent="0" algn="r">
              <a:spcBef>
                <a:spcPts val="0"/>
              </a:spcBef>
              <a:buNone/>
              <a:defRPr sz="900" b="0" i="0" u="none" strike="noStrike" cap="none">
                <a:solidFill>
                  <a:srgbClr val="757575"/>
                </a:solidFill>
                <a:latin typeface="Times New Roman"/>
                <a:ea typeface="Times New Roman"/>
                <a:cs typeface="Times New Roman"/>
                <a:sym typeface="Times New Roman"/>
              </a:defRPr>
            </a:lvl7pPr>
            <a:lvl8pPr marL="0" marR="0" lvl="7" indent="0" algn="r">
              <a:spcBef>
                <a:spcPts val="0"/>
              </a:spcBef>
              <a:buNone/>
              <a:defRPr sz="900" b="0" i="0" u="none" strike="noStrike" cap="none">
                <a:solidFill>
                  <a:srgbClr val="757575"/>
                </a:solidFill>
                <a:latin typeface="Times New Roman"/>
                <a:ea typeface="Times New Roman"/>
                <a:cs typeface="Times New Roman"/>
                <a:sym typeface="Times New Roman"/>
              </a:defRPr>
            </a:lvl8pPr>
            <a:lvl9pPr marL="0" marR="0" lvl="8" indent="0" algn="r">
              <a:spcBef>
                <a:spcPts val="0"/>
              </a:spcBef>
              <a:buNone/>
              <a:defRPr sz="900" b="0" i="0" u="none" strike="noStrike" cap="none">
                <a:solidFill>
                  <a:srgbClr val="757575"/>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A circular logo with a pattern&#10;&#10;AI-generated content may be incorrect."/>
          <p:cNvPicPr preferRelativeResize="0"/>
          <p:nvPr/>
        </p:nvPicPr>
        <p:blipFill rotWithShape="1">
          <a:blip r:embed="rId13">
            <a:alphaModFix/>
          </a:blip>
          <a:srcRect/>
          <a:stretch/>
        </p:blipFill>
        <p:spPr>
          <a:xfrm>
            <a:off x="7894468" y="149578"/>
            <a:ext cx="1044337" cy="1050571"/>
          </a:xfrm>
          <a:prstGeom prst="rect">
            <a:avLst/>
          </a:prstGeom>
          <a:noFill/>
          <a:ln>
            <a:noFill/>
          </a:ln>
        </p:spPr>
      </p:pic>
      <p:sp>
        <p:nvSpPr>
          <p:cNvPr id="56" name="Google Shape;5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757575"/>
                </a:solidFill>
                <a:latin typeface="Times New Roman"/>
                <a:ea typeface="Times New Roman"/>
                <a:cs typeface="Times New Roman"/>
                <a:sym typeface="Times New Roman"/>
              </a:defRPr>
            </a:lvl1pPr>
            <a:lvl2pPr marR="0" lvl="1"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lovejoyconsultingnet.sharepoint.com/sites/LLCForumEvent2025/_layouts/15/stream.aspx?id=/sites/LLCForumEvent2025/Forum/FINAL%20FORUM%20VIDEO%20VERSION%209.5.25%202.mp4&amp;referrer=StreamWebApp.Web&amp;referrerScenario=AddressBarCopied.view.50e2a1d6-68b3-4e58-bb0c-3589a7aaa598"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mailto:SyrinaV@latinoleadershipcouncil.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linkedin.com/in/crystal-lf" TargetMode="External"/><Relationship Id="rId4" Type="http://schemas.openxmlformats.org/officeDocument/2006/relationships/hyperlink" Target="mailto:CrystalF@latinoleadershipcounci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FEAFB"/>
            </a:gs>
            <a:gs pos="100000">
              <a:srgbClr val="6E9CE7"/>
            </a:gs>
          </a:gsLst>
          <a:path path="circle">
            <a:fillToRect l="50000" t="50000" r="50000" b="50000"/>
          </a:path>
          <a:tileRect/>
        </a:gradFill>
        <a:effectLst/>
      </p:bgPr>
    </p:bg>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1143000" y="602247"/>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Arial Black"/>
              <a:buNone/>
            </a:pPr>
            <a:r>
              <a:rPr lang="en" sz="4600"/>
              <a:t>Latino Leadership</a:t>
            </a:r>
            <a:br>
              <a:rPr lang="en" sz="4600"/>
            </a:br>
            <a:r>
              <a:rPr lang="en" sz="4600"/>
              <a:t>Council</a:t>
            </a:r>
            <a:endParaRPr sz="4600"/>
          </a:p>
        </p:txBody>
      </p:sp>
      <p:sp>
        <p:nvSpPr>
          <p:cNvPr id="131" name="Google Shape;131;p2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a:latin typeface="Arial"/>
                <a:ea typeface="Arial"/>
                <a:cs typeface="Arial"/>
                <a:sym typeface="Arial"/>
              </a:rPr>
              <a:t>Community Impact &amp; Data Review</a:t>
            </a:r>
            <a:endParaRPr>
              <a:latin typeface="Arial"/>
              <a:ea typeface="Arial"/>
              <a:cs typeface="Arial"/>
              <a:sym typeface="Arial"/>
            </a:endParaRPr>
          </a:p>
        </p:txBody>
      </p:sp>
      <p:pic>
        <p:nvPicPr>
          <p:cNvPr id="132" name="Google Shape;132;p25" title="Presentation #1 Menti (1).png"/>
          <p:cNvPicPr preferRelativeResize="0"/>
          <p:nvPr/>
        </p:nvPicPr>
        <p:blipFill>
          <a:blip r:embed="rId3">
            <a:alphaModFix/>
          </a:blip>
          <a:stretch>
            <a:fillRect/>
          </a:stretch>
        </p:blipFill>
        <p:spPr>
          <a:xfrm>
            <a:off x="3910975" y="3336600"/>
            <a:ext cx="1322048" cy="1289550"/>
          </a:xfrm>
          <a:prstGeom prst="rect">
            <a:avLst/>
          </a:prstGeom>
          <a:noFill/>
          <a:ln>
            <a:noFill/>
          </a:ln>
        </p:spPr>
      </p:pic>
      <p:sp>
        <p:nvSpPr>
          <p:cNvPr id="133" name="Google Shape;133;p25"/>
          <p:cNvSpPr txBox="1"/>
          <p:nvPr/>
        </p:nvSpPr>
        <p:spPr>
          <a:xfrm>
            <a:off x="98950" y="3336600"/>
            <a:ext cx="3283800" cy="176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i="1">
                <a:solidFill>
                  <a:schemeClr val="dk1"/>
                </a:solidFill>
                <a:latin typeface="Roboto"/>
                <a:ea typeface="Roboto"/>
                <a:cs typeface="Roboto"/>
                <a:sym typeface="Roboto"/>
              </a:rPr>
              <a:t>"Being a single mom can be really hard and lonely, but LLC has shown me that I’m not alone and there are people who can help me when times are tough. I look forward to learning more and getting my family more involved in the community."</a:t>
            </a:r>
            <a:endParaRPr sz="1300" i="1">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chemeClr val="dk1"/>
                </a:solidFill>
                <a:latin typeface="Roboto"/>
                <a:ea typeface="Roboto"/>
                <a:cs typeface="Roboto"/>
                <a:sym typeface="Roboto"/>
              </a:rPr>
              <a:t>LLC Client</a:t>
            </a:r>
            <a:endParaRPr sz="1300" b="1">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body" idx="4"/>
          </p:nvPr>
        </p:nvSpPr>
        <p:spPr>
          <a:xfrm>
            <a:off x="6361075" y="1917250"/>
            <a:ext cx="2490000" cy="2342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sz="1500"/>
              <a:t>I</a:t>
            </a:r>
            <a:r>
              <a:rPr lang="en" sz="1400">
                <a:latin typeface="Roboto"/>
                <a:ea typeface="Roboto"/>
                <a:cs typeface="Roboto"/>
                <a:sym typeface="Roboto"/>
              </a:rPr>
              <a:t>n 2024, LLC provided: </a:t>
            </a:r>
            <a:endParaRPr sz="1400">
              <a:latin typeface="Roboto"/>
              <a:ea typeface="Roboto"/>
              <a:cs typeface="Roboto"/>
              <a:sym typeface="Roboto"/>
            </a:endParaRPr>
          </a:p>
          <a:p>
            <a:pPr marL="457200" lvl="0" indent="-317500" algn="l" rtl="0">
              <a:lnSpc>
                <a:spcPct val="90000"/>
              </a:lnSpc>
              <a:spcBef>
                <a:spcPts val="0"/>
              </a:spcBef>
              <a:spcAft>
                <a:spcPts val="0"/>
              </a:spcAft>
              <a:buSzPts val="1400"/>
              <a:buFont typeface="Roboto"/>
              <a:buChar char="•"/>
            </a:pPr>
            <a:r>
              <a:rPr lang="en" sz="1400">
                <a:latin typeface="Roboto"/>
                <a:ea typeface="Roboto"/>
                <a:cs typeface="Roboto"/>
                <a:sym typeface="Roboto"/>
              </a:rPr>
              <a:t>1,380 total external services &amp; community referrals*</a:t>
            </a:r>
            <a:endParaRPr sz="1400">
              <a:latin typeface="Roboto"/>
              <a:ea typeface="Roboto"/>
              <a:cs typeface="Roboto"/>
              <a:sym typeface="Roboto"/>
            </a:endParaRPr>
          </a:p>
          <a:p>
            <a:pPr marL="457200" lvl="1" indent="-317500" algn="l" rtl="0">
              <a:lnSpc>
                <a:spcPct val="90000"/>
              </a:lnSpc>
              <a:spcBef>
                <a:spcPts val="0"/>
              </a:spcBef>
              <a:spcAft>
                <a:spcPts val="0"/>
              </a:spcAft>
              <a:buSzPts val="1400"/>
              <a:buFont typeface="Roboto"/>
              <a:buChar char="•"/>
            </a:pPr>
            <a:r>
              <a:rPr lang="en" sz="1400">
                <a:latin typeface="Roboto"/>
                <a:ea typeface="Roboto"/>
                <a:cs typeface="Roboto"/>
                <a:sym typeface="Roboto"/>
              </a:rPr>
              <a:t>~ 42% of service requests are Basic Need support</a:t>
            </a:r>
            <a:endParaRPr sz="1400">
              <a:latin typeface="Roboto"/>
              <a:ea typeface="Roboto"/>
              <a:cs typeface="Roboto"/>
              <a:sym typeface="Roboto"/>
            </a:endParaRPr>
          </a:p>
          <a:p>
            <a:pPr marL="457200" lvl="1" indent="-317500" algn="l" rtl="0">
              <a:lnSpc>
                <a:spcPct val="90000"/>
              </a:lnSpc>
              <a:spcBef>
                <a:spcPts val="0"/>
              </a:spcBef>
              <a:spcAft>
                <a:spcPts val="0"/>
              </a:spcAft>
              <a:buSzPts val="1400"/>
              <a:buFont typeface="Roboto"/>
              <a:buChar char="•"/>
            </a:pPr>
            <a:r>
              <a:rPr lang="en" sz="1400">
                <a:latin typeface="Roboto"/>
                <a:ea typeface="Roboto"/>
                <a:cs typeface="Roboto"/>
                <a:sym typeface="Roboto"/>
              </a:rPr>
              <a:t>~ 18% are Primary Health Care/Clinics</a:t>
            </a:r>
            <a:endParaRPr sz="1400">
              <a:latin typeface="Roboto"/>
              <a:ea typeface="Roboto"/>
              <a:cs typeface="Roboto"/>
              <a:sym typeface="Roboto"/>
            </a:endParaRPr>
          </a:p>
          <a:p>
            <a:pPr marL="457200" lvl="1" indent="-317500" algn="l" rtl="0">
              <a:lnSpc>
                <a:spcPct val="90000"/>
              </a:lnSpc>
              <a:spcBef>
                <a:spcPts val="0"/>
              </a:spcBef>
              <a:spcAft>
                <a:spcPts val="0"/>
              </a:spcAft>
              <a:buSzPts val="1400"/>
              <a:buFont typeface="Roboto"/>
              <a:buChar char="•"/>
            </a:pPr>
            <a:r>
              <a:rPr lang="en" sz="1400">
                <a:latin typeface="Roboto"/>
                <a:ea typeface="Roboto"/>
                <a:cs typeface="Roboto"/>
                <a:sym typeface="Roboto"/>
              </a:rPr>
              <a:t>~ 8% Mental Health &amp; Therapy Support</a:t>
            </a:r>
            <a:endParaRPr sz="1400">
              <a:latin typeface="Roboto"/>
              <a:ea typeface="Roboto"/>
              <a:cs typeface="Roboto"/>
              <a:sym typeface="Roboto"/>
            </a:endParaRPr>
          </a:p>
        </p:txBody>
      </p:sp>
      <p:pic>
        <p:nvPicPr>
          <p:cNvPr id="206" name="Google Shape;206;p34" title="Chart"/>
          <p:cNvPicPr preferRelativeResize="0"/>
          <p:nvPr/>
        </p:nvPicPr>
        <p:blipFill>
          <a:blip r:embed="rId3">
            <a:alphaModFix/>
          </a:blip>
          <a:stretch>
            <a:fillRect/>
          </a:stretch>
        </p:blipFill>
        <p:spPr>
          <a:xfrm>
            <a:off x="276300" y="1381500"/>
            <a:ext cx="5984850" cy="3565074"/>
          </a:xfrm>
          <a:prstGeom prst="rect">
            <a:avLst/>
          </a:prstGeom>
          <a:noFill/>
          <a:ln>
            <a:noFill/>
          </a:ln>
        </p:spPr>
      </p:pic>
      <p:sp>
        <p:nvSpPr>
          <p:cNvPr id="207" name="Google Shape;207;p3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2024 Community Impact Report</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352725" y="96425"/>
            <a:ext cx="7886700" cy="105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Arial Black"/>
              <a:buNone/>
            </a:pPr>
            <a:r>
              <a:rPr lang="en" sz="3000"/>
              <a:t>Healthcare Effectiveness Data &amp; Information Set (HEDIS) 2024</a:t>
            </a:r>
            <a:endParaRPr sz="3000"/>
          </a:p>
        </p:txBody>
      </p:sp>
      <p:pic>
        <p:nvPicPr>
          <p:cNvPr id="213" name="Google Shape;213;p35" title="Points scored"/>
          <p:cNvPicPr preferRelativeResize="0"/>
          <p:nvPr/>
        </p:nvPicPr>
        <p:blipFill>
          <a:blip r:embed="rId3">
            <a:alphaModFix/>
          </a:blip>
          <a:stretch>
            <a:fillRect/>
          </a:stretch>
        </p:blipFill>
        <p:spPr>
          <a:xfrm>
            <a:off x="1499924" y="1188750"/>
            <a:ext cx="6144174" cy="3804275"/>
          </a:xfrm>
          <a:prstGeom prst="rect">
            <a:avLst/>
          </a:prstGeom>
          <a:noFill/>
          <a:ln>
            <a:noFill/>
          </a:ln>
        </p:spPr>
      </p:pic>
      <p:sp>
        <p:nvSpPr>
          <p:cNvPr id="214" name="Google Shape;214;p35"/>
          <p:cNvSpPr txBox="1"/>
          <p:nvPr/>
        </p:nvSpPr>
        <p:spPr>
          <a:xfrm>
            <a:off x="2341650" y="4335775"/>
            <a:ext cx="4460700" cy="215400"/>
          </a:xfrm>
          <a:prstGeom prst="rect">
            <a:avLst/>
          </a:prstGeom>
          <a:noFill/>
          <a:ln>
            <a:noFill/>
          </a:ln>
        </p:spPr>
        <p:txBody>
          <a:bodyPr spcFirstLastPara="1" wrap="square" lIns="0" tIns="0" rIns="0" bIns="0" anchor="t" anchorCtr="0">
            <a:spAutoFit/>
          </a:bodyPr>
          <a:lstStyle/>
          <a:p>
            <a:pPr marL="0" lvl="0" indent="0" algn="ctr" rtl="0">
              <a:lnSpc>
                <a:spcPct val="122727"/>
              </a:lnSpc>
              <a:spcBef>
                <a:spcPts val="1200"/>
              </a:spcBef>
              <a:spcAft>
                <a:spcPts val="1200"/>
              </a:spcAft>
              <a:buClr>
                <a:schemeClr val="dk1"/>
              </a:buClr>
              <a:buSzPts val="1100"/>
              <a:buFont typeface="Arial"/>
              <a:buNone/>
            </a:pPr>
            <a:r>
              <a:rPr lang="en">
                <a:solidFill>
                  <a:schemeClr val="dk1"/>
                </a:solidFill>
              </a:rPr>
              <a:t>T</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628650" y="240506"/>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Client Story</a:t>
            </a:r>
            <a:endParaRPr sz="3000"/>
          </a:p>
        </p:txBody>
      </p:sp>
      <p:pic>
        <p:nvPicPr>
          <p:cNvPr id="2" name="Online Media 1" title="FINAL FORUM VIDEO VERSION 9.5.25 2.mp4">
            <a:hlinkClick r:id="" action="ppaction://noaction"/>
            <a:extLst>
              <a:ext uri="{FF2B5EF4-FFF2-40B4-BE49-F238E27FC236}">
                <a16:creationId xmlns:a16="http://schemas.microsoft.com/office/drawing/2014/main" id="{4BA608C3-024C-01D0-C55F-BBC82A1655E2}"/>
              </a:ext>
            </a:extLst>
          </p:cNvPr>
          <p:cNvPicPr>
            <a:picLocks noRot="1" noChangeAspect="1"/>
          </p:cNvPicPr>
          <p:nvPr>
            <a:videoFile r:link="rId1"/>
          </p:nvPr>
        </p:nvPicPr>
        <p:blipFill>
          <a:blip r:embed="rId4"/>
          <a:stretch>
            <a:fillRect/>
          </a:stretch>
        </p:blipFill>
        <p:spPr>
          <a:xfrm>
            <a:off x="1302841" y="1215330"/>
            <a:ext cx="6685658" cy="37308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628650" y="240506"/>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Thank you &amp; Contact</a:t>
            </a:r>
            <a:endParaRPr sz="3000"/>
          </a:p>
        </p:txBody>
      </p:sp>
      <p:sp>
        <p:nvSpPr>
          <p:cNvPr id="226" name="Google Shape;226;p37"/>
          <p:cNvSpPr txBox="1">
            <a:spLocks noGrp="1"/>
          </p:cNvSpPr>
          <p:nvPr>
            <p:ph type="body" idx="1"/>
          </p:nvPr>
        </p:nvSpPr>
        <p:spPr>
          <a:xfrm>
            <a:off x="628650" y="1234675"/>
            <a:ext cx="4972500" cy="3263400"/>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endParaRPr/>
          </a:p>
          <a:p>
            <a:pPr marL="177800" lvl="0" indent="-38100" algn="l" rtl="0">
              <a:lnSpc>
                <a:spcPct val="90000"/>
              </a:lnSpc>
              <a:spcBef>
                <a:spcPts val="0"/>
              </a:spcBef>
              <a:spcAft>
                <a:spcPts val="0"/>
              </a:spcAft>
              <a:buClr>
                <a:schemeClr val="dk1"/>
              </a:buClr>
              <a:buSzPts val="2100"/>
              <a:buNone/>
            </a:pPr>
            <a:r>
              <a:rPr lang="en" sz="1700">
                <a:latin typeface="Roboto"/>
                <a:ea typeface="Roboto"/>
                <a:cs typeface="Roboto"/>
                <a:sym typeface="Roboto"/>
              </a:rPr>
              <a:t>Syrina Vasquez MPH, Epidemiologist</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a:latin typeface="Roboto"/>
                <a:ea typeface="Roboto"/>
                <a:cs typeface="Roboto"/>
                <a:sym typeface="Roboto"/>
              </a:rPr>
              <a:t>Placer County Public Health</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a:latin typeface="Roboto"/>
                <a:ea typeface="Roboto"/>
                <a:cs typeface="Roboto"/>
                <a:sym typeface="Roboto"/>
              </a:rPr>
              <a:t>Latino Leadership Council, Board Member</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u="sng">
                <a:solidFill>
                  <a:schemeClr val="hlink"/>
                </a:solidFill>
                <a:latin typeface="Roboto"/>
                <a:ea typeface="Roboto"/>
                <a:cs typeface="Roboto"/>
                <a:sym typeface="Roboto"/>
                <a:hlinkClick r:id="rId3"/>
              </a:rPr>
              <a:t>SyrinaV@LatinoLeadershipCouncil.org</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endParaRPr sz="1700">
              <a:latin typeface="Roboto"/>
              <a:ea typeface="Roboto"/>
              <a:cs typeface="Roboto"/>
              <a:sym typeface="Roboto"/>
            </a:endParaRPr>
          </a:p>
          <a:p>
            <a:pPr marL="0" lvl="0" indent="0" algn="l" rtl="0">
              <a:lnSpc>
                <a:spcPct val="90000"/>
              </a:lnSpc>
              <a:spcBef>
                <a:spcPts val="0"/>
              </a:spcBef>
              <a:spcAft>
                <a:spcPts val="0"/>
              </a:spcAft>
              <a:buClr>
                <a:schemeClr val="dk1"/>
              </a:buClr>
              <a:buSzPts val="2100"/>
              <a:buNone/>
            </a:pP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a:latin typeface="Roboto"/>
                <a:ea typeface="Roboto"/>
                <a:cs typeface="Roboto"/>
                <a:sym typeface="Roboto"/>
              </a:rPr>
              <a:t>Crystal Lopez-Franco, Outreach Coordinator</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a:latin typeface="Roboto"/>
                <a:ea typeface="Roboto"/>
                <a:cs typeface="Roboto"/>
                <a:sym typeface="Roboto"/>
              </a:rPr>
              <a:t>Latino Leadership Council</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u="sng">
                <a:solidFill>
                  <a:schemeClr val="hlink"/>
                </a:solidFill>
                <a:latin typeface="Roboto"/>
                <a:ea typeface="Roboto"/>
                <a:cs typeface="Roboto"/>
                <a:sym typeface="Roboto"/>
                <a:hlinkClick r:id="rId4"/>
              </a:rPr>
              <a:t>CrystalF@LatinoLeadershipCouncil.org</a:t>
            </a:r>
            <a:endParaRPr sz="1700">
              <a:latin typeface="Roboto"/>
              <a:ea typeface="Roboto"/>
              <a:cs typeface="Roboto"/>
              <a:sym typeface="Roboto"/>
            </a:endParaRPr>
          </a:p>
          <a:p>
            <a:pPr marL="177800" lvl="0" indent="-38100" algn="l" rtl="0">
              <a:lnSpc>
                <a:spcPct val="90000"/>
              </a:lnSpc>
              <a:spcBef>
                <a:spcPts val="0"/>
              </a:spcBef>
              <a:spcAft>
                <a:spcPts val="0"/>
              </a:spcAft>
              <a:buClr>
                <a:schemeClr val="dk1"/>
              </a:buClr>
              <a:buSzPts val="2100"/>
              <a:buNone/>
            </a:pPr>
            <a:r>
              <a:rPr lang="en" sz="1700">
                <a:latin typeface="Roboto"/>
                <a:ea typeface="Roboto"/>
                <a:cs typeface="Roboto"/>
                <a:sym typeface="Roboto"/>
              </a:rPr>
              <a:t>LinkedIn: </a:t>
            </a:r>
            <a:r>
              <a:rPr lang="en" sz="1700" u="sng">
                <a:solidFill>
                  <a:schemeClr val="hlink"/>
                </a:solidFill>
                <a:latin typeface="Roboto"/>
                <a:ea typeface="Roboto"/>
                <a:cs typeface="Roboto"/>
                <a:sym typeface="Roboto"/>
                <a:hlinkClick r:id="rId5"/>
              </a:rPr>
              <a:t>www.linkedin.com/in/crystal-lf</a:t>
            </a:r>
            <a:r>
              <a:rPr lang="en" sz="1700">
                <a:latin typeface="Roboto"/>
                <a:ea typeface="Roboto"/>
                <a:cs typeface="Roboto"/>
                <a:sym typeface="Roboto"/>
              </a:rPr>
              <a:t> </a:t>
            </a:r>
            <a:endParaRPr sz="1700">
              <a:latin typeface="Roboto"/>
              <a:ea typeface="Roboto"/>
              <a:cs typeface="Roboto"/>
              <a:sym typeface="Roboto"/>
            </a:endParaRPr>
          </a:p>
        </p:txBody>
      </p:sp>
      <p:sp>
        <p:nvSpPr>
          <p:cNvPr id="227" name="Google Shape;227;p37"/>
          <p:cNvSpPr txBox="1"/>
          <p:nvPr/>
        </p:nvSpPr>
        <p:spPr>
          <a:xfrm>
            <a:off x="4989000" y="3707000"/>
            <a:ext cx="4022100" cy="1342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solidFill>
                  <a:schemeClr val="dk1"/>
                </a:solidFill>
                <a:latin typeface="Times New Roman"/>
                <a:ea typeface="Times New Roman"/>
                <a:cs typeface="Times New Roman"/>
                <a:sym typeface="Times New Roman"/>
              </a:rPr>
              <a:t>“</a:t>
            </a:r>
            <a:r>
              <a:rPr lang="en" sz="1300" i="1">
                <a:solidFill>
                  <a:schemeClr val="dk1"/>
                </a:solidFill>
                <a:latin typeface="Roboto"/>
                <a:ea typeface="Roboto"/>
                <a:cs typeface="Roboto"/>
                <a:sym typeface="Roboto"/>
              </a:rPr>
              <a:t>The LLC has helped me with services to heal from my childhood trauma. My Promotor, was supportive throughout the whole process. I learned many skills in therapy and attending Mis Cuates. I am able to build up my life without self-sabotaging</a:t>
            </a:r>
            <a:r>
              <a:rPr lang="en" sz="1300">
                <a:solidFill>
                  <a:schemeClr val="dk1"/>
                </a:solidFill>
                <a:latin typeface="Roboto"/>
                <a:ea typeface="Roboto"/>
                <a:cs typeface="Roboto"/>
                <a:sym typeface="Roboto"/>
              </a:rPr>
              <a:t>”</a:t>
            </a:r>
            <a:endParaRPr sz="1300" i="1">
              <a:solidFill>
                <a:schemeClr val="dk1"/>
              </a:solidFill>
              <a:latin typeface="Roboto"/>
              <a:ea typeface="Roboto"/>
              <a:cs typeface="Roboto"/>
              <a:sym typeface="Roboto"/>
            </a:endParaRPr>
          </a:p>
          <a:p>
            <a:pPr marL="0" lvl="0" indent="0" algn="r" rtl="0">
              <a:spcBef>
                <a:spcPts val="0"/>
              </a:spcBef>
              <a:spcAft>
                <a:spcPts val="0"/>
              </a:spcAft>
              <a:buClr>
                <a:schemeClr val="dk1"/>
              </a:buClr>
              <a:buSzPts val="1100"/>
              <a:buFont typeface="Arial"/>
              <a:buNone/>
            </a:pPr>
            <a:r>
              <a:rPr lang="en" sz="1300" b="1">
                <a:solidFill>
                  <a:schemeClr val="dk1"/>
                </a:solidFill>
                <a:latin typeface="Roboto"/>
                <a:ea typeface="Roboto"/>
                <a:cs typeface="Roboto"/>
                <a:sym typeface="Roboto"/>
              </a:rPr>
              <a:t>Mis Cuates Client</a:t>
            </a:r>
            <a:endParaRPr sz="1300" b="1">
              <a:solidFill>
                <a:schemeClr val="dk1"/>
              </a:solidFill>
              <a:latin typeface="Roboto"/>
              <a:ea typeface="Roboto"/>
              <a:cs typeface="Roboto"/>
              <a:sym typeface="Roboto"/>
            </a:endParaRPr>
          </a:p>
          <a:p>
            <a:pPr marL="0" lvl="0" indent="0" algn="r" rtl="0">
              <a:spcBef>
                <a:spcPts val="0"/>
              </a:spcBef>
              <a:spcAft>
                <a:spcPts val="0"/>
              </a:spcAft>
              <a:buNone/>
            </a:pPr>
            <a:endParaRPr sz="2100">
              <a:solidFill>
                <a:schemeClr val="dk1"/>
              </a:solidFill>
              <a:latin typeface="Roboto"/>
              <a:ea typeface="Roboto"/>
              <a:cs typeface="Roboto"/>
              <a:sym typeface="Roboto"/>
            </a:endParaRPr>
          </a:p>
        </p:txBody>
      </p:sp>
      <p:pic>
        <p:nvPicPr>
          <p:cNvPr id="228" name="Google Shape;228;p37" title="Presentation #1 Menti (1).png"/>
          <p:cNvPicPr preferRelativeResize="0"/>
          <p:nvPr/>
        </p:nvPicPr>
        <p:blipFill>
          <a:blip r:embed="rId6">
            <a:alphaModFix/>
          </a:blip>
          <a:stretch>
            <a:fillRect/>
          </a:stretch>
        </p:blipFill>
        <p:spPr>
          <a:xfrm>
            <a:off x="7190731" y="1896925"/>
            <a:ext cx="1744075" cy="1701225"/>
          </a:xfrm>
          <a:prstGeom prst="rect">
            <a:avLst/>
          </a:prstGeom>
          <a:noFill/>
          <a:ln>
            <a:noFill/>
          </a:ln>
        </p:spPr>
      </p:pic>
      <p:sp>
        <p:nvSpPr>
          <p:cNvPr id="229" name="Google Shape;229;p37"/>
          <p:cNvSpPr txBox="1"/>
          <p:nvPr/>
        </p:nvSpPr>
        <p:spPr>
          <a:xfrm>
            <a:off x="7298225" y="1351025"/>
            <a:ext cx="16365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dk1"/>
                </a:solidFill>
                <a:latin typeface="Times New Roman"/>
                <a:ea typeface="Times New Roman"/>
                <a:cs typeface="Times New Roman"/>
                <a:sym typeface="Times New Roman"/>
              </a:rPr>
              <a:t>Questions?</a:t>
            </a:r>
            <a:endParaRPr sz="2100" b="1">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628650" y="24050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Race/Ethnicity of</a:t>
            </a:r>
            <a:br>
              <a:rPr lang="en" sz="3000"/>
            </a:br>
            <a:r>
              <a:rPr lang="en" sz="3000"/>
              <a:t>Placer County</a:t>
            </a:r>
            <a:endParaRPr sz="3000"/>
          </a:p>
        </p:txBody>
      </p:sp>
      <p:sp>
        <p:nvSpPr>
          <p:cNvPr id="140" name="Google Shape;140;p26"/>
          <p:cNvSpPr txBox="1"/>
          <p:nvPr/>
        </p:nvSpPr>
        <p:spPr>
          <a:xfrm>
            <a:off x="2285999" y="4348549"/>
            <a:ext cx="4836300" cy="614100"/>
          </a:xfrm>
          <a:prstGeom prst="rect">
            <a:avLst/>
          </a:prstGeom>
          <a:noFill/>
          <a:ln>
            <a:noFill/>
          </a:ln>
        </p:spPr>
        <p:txBody>
          <a:bodyPr spcFirstLastPara="1" wrap="square" lIns="0" tIns="0" rIns="0" bIns="0" anchor="t" anchorCtr="0">
            <a:spAutoFit/>
          </a:bodyPr>
          <a:lstStyle/>
          <a:p>
            <a:pPr marL="0" marR="0" lvl="0" indent="0" algn="ctr" rtl="0">
              <a:lnSpc>
                <a:spcPct val="94992"/>
              </a:lnSpc>
              <a:spcBef>
                <a:spcPts val="0"/>
              </a:spcBef>
              <a:spcAft>
                <a:spcPts val="0"/>
              </a:spcAft>
              <a:buClr>
                <a:srgbClr val="000000"/>
              </a:buClr>
              <a:buSzPts val="1400"/>
              <a:buFont typeface="Arial"/>
              <a:buNone/>
            </a:pPr>
            <a:r>
              <a:rPr lang="en" b="0" i="0" u="none" strike="noStrike" cap="none">
                <a:solidFill>
                  <a:schemeClr val="dk1"/>
                </a:solidFill>
                <a:latin typeface="Arial"/>
                <a:ea typeface="Arial"/>
                <a:cs typeface="Arial"/>
                <a:sym typeface="Arial"/>
              </a:rPr>
              <a:t>Latino residents (of any race) make up an estimated 16% of the population in Placer County and over 20% of the population in the SACOG boundary.</a:t>
            </a:r>
            <a:endParaRPr b="0" i="0" u="none" strike="noStrike" cap="none">
              <a:solidFill>
                <a:schemeClr val="dk1"/>
              </a:solidFill>
              <a:latin typeface="Arial"/>
              <a:ea typeface="Arial"/>
              <a:cs typeface="Arial"/>
              <a:sym typeface="Arial"/>
            </a:endParaRPr>
          </a:p>
        </p:txBody>
      </p:sp>
      <p:pic>
        <p:nvPicPr>
          <p:cNvPr id="141" name="Google Shape;141;p26" descr="A blue bar graph with text&#10;&#10;AI-generated content may be incorrect."/>
          <p:cNvPicPr preferRelativeResize="0">
            <a:picLocks noGrp="1"/>
          </p:cNvPicPr>
          <p:nvPr>
            <p:ph type="body" idx="1"/>
          </p:nvPr>
        </p:nvPicPr>
        <p:blipFill rotWithShape="1">
          <a:blip r:embed="rId3">
            <a:alphaModFix/>
          </a:blip>
          <a:srcRect/>
          <a:stretch/>
        </p:blipFill>
        <p:spPr>
          <a:xfrm>
            <a:off x="1235100" y="1359900"/>
            <a:ext cx="6673800" cy="2761500"/>
          </a:xfrm>
          <a:prstGeom prst="rect">
            <a:avLst/>
          </a:prstGeom>
          <a:noFill/>
          <a:ln>
            <a:noFill/>
          </a:ln>
        </p:spPr>
      </p:pic>
      <p:sp>
        <p:nvSpPr>
          <p:cNvPr id="142" name="Google Shape;142;p26"/>
          <p:cNvSpPr txBox="1"/>
          <p:nvPr/>
        </p:nvSpPr>
        <p:spPr>
          <a:xfrm>
            <a:off x="84375" y="4881325"/>
            <a:ext cx="2445600" cy="146100"/>
          </a:xfrm>
          <a:prstGeom prst="rect">
            <a:avLst/>
          </a:prstGeom>
          <a:noFill/>
          <a:ln>
            <a:noFill/>
          </a:ln>
        </p:spPr>
        <p:txBody>
          <a:bodyPr spcFirstLastPara="1" wrap="square" lIns="0" tIns="0" rIns="0" bIns="0" anchor="t" anchorCtr="0">
            <a:spAutoFit/>
          </a:bodyPr>
          <a:lstStyle/>
          <a:p>
            <a:pPr marL="0" marR="0" lvl="0" indent="0" algn="l" rtl="0">
              <a:lnSpc>
                <a:spcPct val="94992"/>
              </a:lnSpc>
              <a:spcBef>
                <a:spcPts val="0"/>
              </a:spcBef>
              <a:spcAft>
                <a:spcPts val="0"/>
              </a:spcAft>
              <a:buClr>
                <a:srgbClr val="000000"/>
              </a:buClr>
              <a:buSzPts val="1400"/>
              <a:buFont typeface="Arial"/>
              <a:buNone/>
            </a:pPr>
            <a:r>
              <a:rPr lang="en" sz="1000" b="1">
                <a:solidFill>
                  <a:schemeClr val="dk1"/>
                </a:solidFill>
              </a:rPr>
              <a:t>Source: SBC, 2023 Census Bureau</a:t>
            </a:r>
            <a:endParaRPr sz="1700" b="1" i="0" u="none" strike="noStrike" cap="none">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628650" y="24050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Black"/>
              <a:buNone/>
            </a:pPr>
            <a:r>
              <a:rPr lang="en" sz="3000"/>
              <a:t>Hispanic/Latino Population in</a:t>
            </a:r>
            <a:br>
              <a:rPr lang="en" sz="3000"/>
            </a:br>
            <a:r>
              <a:rPr lang="en" sz="3000"/>
              <a:t>Placer County​</a:t>
            </a:r>
            <a:endParaRPr sz="3000"/>
          </a:p>
        </p:txBody>
      </p:sp>
      <p:sp>
        <p:nvSpPr>
          <p:cNvPr id="149" name="Google Shape;149;p27"/>
          <p:cNvSpPr txBox="1"/>
          <p:nvPr/>
        </p:nvSpPr>
        <p:spPr>
          <a:xfrm>
            <a:off x="84375" y="4881325"/>
            <a:ext cx="2853900" cy="146100"/>
          </a:xfrm>
          <a:prstGeom prst="rect">
            <a:avLst/>
          </a:prstGeom>
          <a:noFill/>
          <a:ln>
            <a:noFill/>
          </a:ln>
        </p:spPr>
        <p:txBody>
          <a:bodyPr spcFirstLastPara="1" wrap="square" lIns="0" tIns="0" rIns="0" bIns="0" anchor="t" anchorCtr="0">
            <a:spAutoFit/>
          </a:bodyPr>
          <a:lstStyle/>
          <a:p>
            <a:pPr marL="0" marR="0" lvl="0" indent="0" algn="l" rtl="0">
              <a:lnSpc>
                <a:spcPct val="94992"/>
              </a:lnSpc>
              <a:spcBef>
                <a:spcPts val="0"/>
              </a:spcBef>
              <a:spcAft>
                <a:spcPts val="0"/>
              </a:spcAft>
              <a:buClr>
                <a:srgbClr val="000000"/>
              </a:buClr>
              <a:buSzPts val="1400"/>
              <a:buFont typeface="Arial"/>
              <a:buNone/>
            </a:pPr>
            <a:r>
              <a:rPr lang="en" sz="1000" b="1">
                <a:solidFill>
                  <a:schemeClr val="dk1"/>
                </a:solidFill>
              </a:rPr>
              <a:t>Source: SBC, American Community Survey</a:t>
            </a:r>
            <a:endParaRPr sz="1700" b="1" i="0" u="none" strike="noStrike" cap="none">
              <a:solidFill>
                <a:schemeClr val="dk1"/>
              </a:solidFill>
            </a:endParaRPr>
          </a:p>
        </p:txBody>
      </p:sp>
      <p:pic>
        <p:nvPicPr>
          <p:cNvPr id="150" name="Google Shape;150;p27" title="3L6wM-hispanic-latino-population-in-placer-county (5).png"/>
          <p:cNvPicPr preferRelativeResize="0"/>
          <p:nvPr/>
        </p:nvPicPr>
        <p:blipFill>
          <a:blip r:embed="rId3">
            <a:alphaModFix/>
          </a:blip>
          <a:stretch>
            <a:fillRect/>
          </a:stretch>
        </p:blipFill>
        <p:spPr>
          <a:xfrm>
            <a:off x="2014239" y="1289052"/>
            <a:ext cx="5115529" cy="336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628650" y="240506"/>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Spanish Speaking Population:</a:t>
            </a:r>
            <a:br>
              <a:rPr lang="en" sz="3000"/>
            </a:br>
            <a:r>
              <a:rPr lang="en" sz="3000"/>
              <a:t>Age &amp; Education</a:t>
            </a:r>
            <a:endParaRPr sz="3000"/>
          </a:p>
        </p:txBody>
      </p:sp>
      <p:pic>
        <p:nvPicPr>
          <p:cNvPr id="157" name="Google Shape;157;p28" descr="A graph of different colored bars&#10;&#10;AI-generated content may be incorrect."/>
          <p:cNvPicPr preferRelativeResize="0"/>
          <p:nvPr/>
        </p:nvPicPr>
        <p:blipFill rotWithShape="1">
          <a:blip r:embed="rId3">
            <a:alphaModFix/>
          </a:blip>
          <a:srcRect/>
          <a:stretch/>
        </p:blipFill>
        <p:spPr>
          <a:xfrm>
            <a:off x="178275" y="1434029"/>
            <a:ext cx="4254349" cy="2630633"/>
          </a:xfrm>
          <a:prstGeom prst="rect">
            <a:avLst/>
          </a:prstGeom>
          <a:noFill/>
          <a:ln>
            <a:noFill/>
          </a:ln>
        </p:spPr>
      </p:pic>
      <p:sp>
        <p:nvSpPr>
          <p:cNvPr id="158" name="Google Shape;158;p28"/>
          <p:cNvSpPr txBox="1"/>
          <p:nvPr/>
        </p:nvSpPr>
        <p:spPr>
          <a:xfrm>
            <a:off x="4950175" y="4264000"/>
            <a:ext cx="3756600" cy="614100"/>
          </a:xfrm>
          <a:prstGeom prst="rect">
            <a:avLst/>
          </a:prstGeom>
          <a:noFill/>
          <a:ln>
            <a:noFill/>
          </a:ln>
        </p:spPr>
        <p:txBody>
          <a:bodyPr spcFirstLastPara="1" wrap="square" lIns="0" tIns="0" rIns="0" bIns="0" anchor="t" anchorCtr="0">
            <a:spAutoFit/>
          </a:bodyPr>
          <a:lstStyle/>
          <a:p>
            <a:pPr marL="0" marR="0" lvl="0" indent="0" algn="ctr" rtl="0">
              <a:lnSpc>
                <a:spcPct val="94992"/>
              </a:lnSpc>
              <a:spcBef>
                <a:spcPts val="0"/>
              </a:spcBef>
              <a:spcAft>
                <a:spcPts val="0"/>
              </a:spcAft>
              <a:buClr>
                <a:srgbClr val="000000"/>
              </a:buClr>
              <a:buSzPts val="1400"/>
              <a:buFont typeface="Arial"/>
              <a:buNone/>
            </a:pPr>
            <a:r>
              <a:rPr lang="en">
                <a:solidFill>
                  <a:schemeClr val="dk1"/>
                </a:solidFill>
              </a:rPr>
              <a:t>Comparing education levels, those who only speak English at home are more likely to obtain some college or higher education. </a:t>
            </a:r>
            <a:endParaRPr>
              <a:solidFill>
                <a:schemeClr val="dk1"/>
              </a:solidFill>
            </a:endParaRPr>
          </a:p>
        </p:txBody>
      </p:sp>
      <p:sp>
        <p:nvSpPr>
          <p:cNvPr id="159" name="Google Shape;159;p28"/>
          <p:cNvSpPr txBox="1"/>
          <p:nvPr/>
        </p:nvSpPr>
        <p:spPr>
          <a:xfrm>
            <a:off x="552037" y="4264000"/>
            <a:ext cx="3703800" cy="614100"/>
          </a:xfrm>
          <a:prstGeom prst="rect">
            <a:avLst/>
          </a:prstGeom>
          <a:noFill/>
          <a:ln>
            <a:noFill/>
          </a:ln>
        </p:spPr>
        <p:txBody>
          <a:bodyPr spcFirstLastPara="1" wrap="square" lIns="0" tIns="0" rIns="0" bIns="0" anchor="t" anchorCtr="0">
            <a:spAutoFit/>
          </a:bodyPr>
          <a:lstStyle/>
          <a:p>
            <a:pPr marL="0" marR="0" lvl="0" indent="0" algn="ctr" rtl="0">
              <a:lnSpc>
                <a:spcPct val="94992"/>
              </a:lnSpc>
              <a:spcBef>
                <a:spcPts val="0"/>
              </a:spcBef>
              <a:spcAft>
                <a:spcPts val="0"/>
              </a:spcAft>
              <a:buClr>
                <a:srgbClr val="000000"/>
              </a:buClr>
              <a:buSzPts val="1400"/>
              <a:buFont typeface="Arial"/>
              <a:buNone/>
            </a:pPr>
            <a:r>
              <a:rPr lang="en">
                <a:solidFill>
                  <a:schemeClr val="dk1"/>
                </a:solidFill>
              </a:rPr>
              <a:t>Over 70% of Latinos who only speak Spanish at home are 18-64 years old. </a:t>
            </a:r>
            <a:endParaRPr>
              <a:solidFill>
                <a:schemeClr val="dk1"/>
              </a:solidFill>
            </a:endParaRPr>
          </a:p>
          <a:p>
            <a:pPr marL="0" marR="0" lvl="0" indent="0" algn="l" rtl="0">
              <a:lnSpc>
                <a:spcPct val="94992"/>
              </a:lnSpc>
              <a:spcBef>
                <a:spcPts val="0"/>
              </a:spcBef>
              <a:spcAft>
                <a:spcPts val="0"/>
              </a:spcAft>
              <a:buClr>
                <a:srgbClr val="000000"/>
              </a:buClr>
              <a:buSzPts val="1400"/>
              <a:buFont typeface="Arial"/>
              <a:buNone/>
            </a:pPr>
            <a:endParaRPr>
              <a:solidFill>
                <a:schemeClr val="dk1"/>
              </a:solidFill>
            </a:endParaRPr>
          </a:p>
        </p:txBody>
      </p:sp>
      <p:sp>
        <p:nvSpPr>
          <p:cNvPr id="160" name="Google Shape;160;p28"/>
          <p:cNvSpPr txBox="1"/>
          <p:nvPr/>
        </p:nvSpPr>
        <p:spPr>
          <a:xfrm>
            <a:off x="84375" y="4881325"/>
            <a:ext cx="2445600" cy="146100"/>
          </a:xfrm>
          <a:prstGeom prst="rect">
            <a:avLst/>
          </a:prstGeom>
          <a:noFill/>
          <a:ln>
            <a:noFill/>
          </a:ln>
        </p:spPr>
        <p:txBody>
          <a:bodyPr spcFirstLastPara="1" wrap="square" lIns="0" tIns="0" rIns="0" bIns="0" anchor="t" anchorCtr="0">
            <a:spAutoFit/>
          </a:bodyPr>
          <a:lstStyle/>
          <a:p>
            <a:pPr marL="0" marR="0" lvl="0" indent="0" algn="l" rtl="0">
              <a:lnSpc>
                <a:spcPct val="94992"/>
              </a:lnSpc>
              <a:spcBef>
                <a:spcPts val="0"/>
              </a:spcBef>
              <a:spcAft>
                <a:spcPts val="0"/>
              </a:spcAft>
              <a:buClr>
                <a:srgbClr val="000000"/>
              </a:buClr>
              <a:buSzPts val="1400"/>
              <a:buFont typeface="Arial"/>
              <a:buNone/>
            </a:pPr>
            <a:r>
              <a:rPr lang="en" sz="1000" b="1">
                <a:solidFill>
                  <a:schemeClr val="dk1"/>
                </a:solidFill>
              </a:rPr>
              <a:t>Source: SBC, 2023 Census Bureau</a:t>
            </a:r>
            <a:endParaRPr sz="1700" b="1" i="0" u="none" strike="noStrike" cap="none">
              <a:solidFill>
                <a:schemeClr val="dk1"/>
              </a:solidFill>
            </a:endParaRPr>
          </a:p>
        </p:txBody>
      </p:sp>
      <p:pic>
        <p:nvPicPr>
          <p:cNvPr id="161" name="Google Shape;161;p28" title="Speak Spanish at home and Speak only English at home (1).png"/>
          <p:cNvPicPr preferRelativeResize="0"/>
          <p:nvPr/>
        </p:nvPicPr>
        <p:blipFill rotWithShape="1">
          <a:blip r:embed="rId4">
            <a:alphaModFix/>
          </a:blip>
          <a:srcRect/>
          <a:stretch/>
        </p:blipFill>
        <p:spPr>
          <a:xfrm>
            <a:off x="4745775" y="1451713"/>
            <a:ext cx="4254349" cy="26306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body" idx="2"/>
          </p:nvPr>
        </p:nvSpPr>
        <p:spPr>
          <a:xfrm>
            <a:off x="629850" y="968598"/>
            <a:ext cx="3942300" cy="2032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500"/>
              <a:buNone/>
            </a:pPr>
            <a:r>
              <a:rPr lang="en" sz="1500" b="1" u="sng">
                <a:latin typeface="Arial"/>
                <a:ea typeface="Arial"/>
                <a:cs typeface="Arial"/>
                <a:sym typeface="Arial"/>
              </a:rPr>
              <a:t>2025 Enrollment:</a:t>
            </a:r>
            <a:endParaRPr/>
          </a:p>
          <a:p>
            <a:pPr marL="254000" lvl="0" indent="-254000" algn="l" rtl="0">
              <a:lnSpc>
                <a:spcPct val="90000"/>
              </a:lnSpc>
              <a:spcBef>
                <a:spcPts val="800"/>
              </a:spcBef>
              <a:spcAft>
                <a:spcPts val="0"/>
              </a:spcAft>
              <a:buClr>
                <a:schemeClr val="dk1"/>
              </a:buClr>
              <a:buSzPts val="1400"/>
              <a:buFont typeface="Arial"/>
              <a:buChar char="•"/>
            </a:pPr>
            <a:r>
              <a:rPr lang="en" sz="1400">
                <a:latin typeface="Arial"/>
                <a:ea typeface="Arial"/>
                <a:cs typeface="Arial"/>
                <a:sym typeface="Arial"/>
              </a:rPr>
              <a:t>Mami y Yo: 32</a:t>
            </a:r>
            <a:endParaRPr/>
          </a:p>
          <a:p>
            <a:pPr marL="254000" lvl="0" indent="-254000" algn="l" rtl="0">
              <a:lnSpc>
                <a:spcPct val="90000"/>
              </a:lnSpc>
              <a:spcBef>
                <a:spcPts val="800"/>
              </a:spcBef>
              <a:spcAft>
                <a:spcPts val="0"/>
              </a:spcAft>
              <a:buClr>
                <a:schemeClr val="dk1"/>
              </a:buClr>
              <a:buSzPts val="1400"/>
              <a:buFont typeface="Arial"/>
              <a:buChar char="•"/>
            </a:pPr>
            <a:r>
              <a:rPr lang="en" sz="1400">
                <a:latin typeface="Arial"/>
                <a:ea typeface="Arial"/>
                <a:cs typeface="Arial"/>
                <a:sym typeface="Arial"/>
              </a:rPr>
              <a:t>Youth Groups: 73</a:t>
            </a:r>
            <a:endParaRPr/>
          </a:p>
          <a:p>
            <a:pPr marL="254000" lvl="0" indent="-254000" algn="l" rtl="0">
              <a:lnSpc>
                <a:spcPct val="90000"/>
              </a:lnSpc>
              <a:spcBef>
                <a:spcPts val="800"/>
              </a:spcBef>
              <a:spcAft>
                <a:spcPts val="0"/>
              </a:spcAft>
              <a:buClr>
                <a:schemeClr val="dk1"/>
              </a:buClr>
              <a:buSzPts val="1400"/>
              <a:buFont typeface="Arial"/>
              <a:buChar char="•"/>
            </a:pPr>
            <a:r>
              <a:rPr lang="en" sz="1400">
                <a:latin typeface="Arial"/>
                <a:ea typeface="Arial"/>
                <a:cs typeface="Arial"/>
                <a:sym typeface="Arial"/>
              </a:rPr>
              <a:t>Parent Project: 52</a:t>
            </a:r>
            <a:endParaRPr/>
          </a:p>
          <a:p>
            <a:pPr marL="254000" lvl="0" indent="-254000" algn="l" rtl="0">
              <a:lnSpc>
                <a:spcPct val="90000"/>
              </a:lnSpc>
              <a:spcBef>
                <a:spcPts val="800"/>
              </a:spcBef>
              <a:spcAft>
                <a:spcPts val="0"/>
              </a:spcAft>
              <a:buClr>
                <a:schemeClr val="dk1"/>
              </a:buClr>
              <a:buSzPts val="1400"/>
              <a:buFont typeface="Arial"/>
              <a:buChar char="•"/>
            </a:pPr>
            <a:r>
              <a:rPr lang="en" sz="1400">
                <a:latin typeface="Arial"/>
                <a:ea typeface="Arial"/>
                <a:cs typeface="Arial"/>
                <a:sym typeface="Arial"/>
              </a:rPr>
              <a:t>Superación Personal &amp; </a:t>
            </a:r>
            <a:br>
              <a:rPr lang="en" sz="1400">
                <a:latin typeface="Arial"/>
                <a:ea typeface="Arial"/>
                <a:cs typeface="Arial"/>
                <a:sym typeface="Arial"/>
              </a:rPr>
            </a:br>
            <a:r>
              <a:rPr lang="en" sz="1400">
                <a:latin typeface="Arial"/>
                <a:ea typeface="Arial"/>
                <a:cs typeface="Arial"/>
                <a:sym typeface="Arial"/>
              </a:rPr>
              <a:t>Rincón de Las Comadres: 131</a:t>
            </a:r>
            <a:endParaRPr/>
          </a:p>
          <a:p>
            <a:pPr marL="254000" lvl="0" indent="-254000" algn="l" rtl="0">
              <a:lnSpc>
                <a:spcPct val="90000"/>
              </a:lnSpc>
              <a:spcBef>
                <a:spcPts val="800"/>
              </a:spcBef>
              <a:spcAft>
                <a:spcPts val="0"/>
              </a:spcAft>
              <a:buClr>
                <a:schemeClr val="dk1"/>
              </a:buClr>
              <a:buSzPts val="1400"/>
              <a:buFont typeface="Arial"/>
              <a:buChar char="•"/>
            </a:pPr>
            <a:r>
              <a:rPr lang="en" sz="1400">
                <a:latin typeface="Arial"/>
                <a:ea typeface="Arial"/>
                <a:cs typeface="Arial"/>
                <a:sym typeface="Arial"/>
              </a:rPr>
              <a:t>Mis Cuates: 17</a:t>
            </a:r>
            <a:endParaRPr/>
          </a:p>
        </p:txBody>
      </p:sp>
      <p:sp>
        <p:nvSpPr>
          <p:cNvPr id="168" name="Google Shape;168;p29"/>
          <p:cNvSpPr/>
          <p:nvPr/>
        </p:nvSpPr>
        <p:spPr>
          <a:xfrm>
            <a:off x="0" y="0"/>
            <a:ext cx="9144000" cy="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pic>
        <p:nvPicPr>
          <p:cNvPr id="169" name="Google Shape;169;p29" descr="A child and child in a tank&#10;&#10;AI-generated content may be incorrect."/>
          <p:cNvPicPr preferRelativeResize="0">
            <a:picLocks noGrp="1"/>
          </p:cNvPicPr>
          <p:nvPr>
            <p:ph type="body" idx="1"/>
          </p:nvPr>
        </p:nvPicPr>
        <p:blipFill rotWithShape="1">
          <a:blip r:embed="rId3">
            <a:alphaModFix/>
          </a:blip>
          <a:srcRect/>
          <a:stretch/>
        </p:blipFill>
        <p:spPr>
          <a:xfrm>
            <a:off x="6947093" y="1551563"/>
            <a:ext cx="2003700" cy="1503000"/>
          </a:xfrm>
          <a:prstGeom prst="rect">
            <a:avLst/>
          </a:prstGeom>
          <a:noFill/>
          <a:ln>
            <a:noFill/>
          </a:ln>
        </p:spPr>
      </p:pic>
      <p:pic>
        <p:nvPicPr>
          <p:cNvPr id="170" name="Google Shape;170;p29" descr="A child sitting at a table with a painted hand&#10;&#10;AI-generated content may be incorrect."/>
          <p:cNvPicPr preferRelativeResize="0"/>
          <p:nvPr/>
        </p:nvPicPr>
        <p:blipFill rotWithShape="1">
          <a:blip r:embed="rId4">
            <a:alphaModFix/>
          </a:blip>
          <a:srcRect/>
          <a:stretch/>
        </p:blipFill>
        <p:spPr>
          <a:xfrm>
            <a:off x="4962715" y="800137"/>
            <a:ext cx="1861713" cy="2254279"/>
          </a:xfrm>
          <a:prstGeom prst="rect">
            <a:avLst/>
          </a:prstGeom>
          <a:noFill/>
          <a:ln>
            <a:noFill/>
          </a:ln>
        </p:spPr>
      </p:pic>
      <p:pic>
        <p:nvPicPr>
          <p:cNvPr id="171" name="Google Shape;171;p29" descr="A group of people holding signs&#10;&#10;AI-generated content may be incorrect."/>
          <p:cNvPicPr preferRelativeResize="0"/>
          <p:nvPr/>
        </p:nvPicPr>
        <p:blipFill rotWithShape="1">
          <a:blip r:embed="rId5">
            <a:alphaModFix/>
          </a:blip>
          <a:srcRect t="11587" b="14015"/>
          <a:stretch/>
        </p:blipFill>
        <p:spPr>
          <a:xfrm>
            <a:off x="4962725" y="3176108"/>
            <a:ext cx="3988172" cy="1857367"/>
          </a:xfrm>
          <a:prstGeom prst="rect">
            <a:avLst/>
          </a:prstGeom>
          <a:noFill/>
          <a:ln>
            <a:noFill/>
          </a:ln>
        </p:spPr>
      </p:pic>
      <p:sp>
        <p:nvSpPr>
          <p:cNvPr id="172" name="Google Shape;172;p29"/>
          <p:cNvSpPr txBox="1"/>
          <p:nvPr/>
        </p:nvSpPr>
        <p:spPr>
          <a:xfrm>
            <a:off x="0" y="3219500"/>
            <a:ext cx="3441300" cy="17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i="1">
                <a:solidFill>
                  <a:schemeClr val="dk1"/>
                </a:solidFill>
                <a:latin typeface="Times New Roman"/>
                <a:ea typeface="Times New Roman"/>
                <a:cs typeface="Times New Roman"/>
                <a:sym typeface="Times New Roman"/>
              </a:rPr>
              <a:t>"</a:t>
            </a:r>
            <a:r>
              <a:rPr lang="en" sz="1300" i="1">
                <a:solidFill>
                  <a:schemeClr val="dk1"/>
                </a:solidFill>
                <a:latin typeface="Roboto"/>
                <a:ea typeface="Roboto"/>
                <a:cs typeface="Roboto"/>
                <a:sym typeface="Roboto"/>
              </a:rPr>
              <a:t>Superación Personal helped me grow into the person I am now. I felt heard, empowered, and like I mattered. This motivated me to give that same feeling back to the community that helped uplift me. Without the LLC, I never would have gained the necessary confidence to start my own workshop."</a:t>
            </a:r>
            <a:endParaRPr sz="1300" i="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00" b="1">
                <a:solidFill>
                  <a:schemeClr val="dk1"/>
                </a:solidFill>
                <a:latin typeface="Roboto"/>
                <a:ea typeface="Roboto"/>
                <a:cs typeface="Roboto"/>
                <a:sym typeface="Roboto"/>
              </a:rPr>
              <a:t>Superación Client</a:t>
            </a:r>
            <a:endParaRPr sz="1300">
              <a:solidFill>
                <a:schemeClr val="dk1"/>
              </a:solidFill>
              <a:latin typeface="Roboto"/>
              <a:ea typeface="Roboto"/>
              <a:cs typeface="Roboto"/>
              <a:sym typeface="Roboto"/>
            </a:endParaRPr>
          </a:p>
        </p:txBody>
      </p:sp>
      <p:sp>
        <p:nvSpPr>
          <p:cNvPr id="173" name="Google Shape;173;p29"/>
          <p:cNvSpPr txBox="1">
            <a:spLocks noGrp="1"/>
          </p:cNvSpPr>
          <p:nvPr>
            <p:ph type="title"/>
          </p:nvPr>
        </p:nvSpPr>
        <p:spPr>
          <a:xfrm>
            <a:off x="629850" y="14115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Programs:</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0" title="Points scored"/>
          <p:cNvPicPr preferRelativeResize="0"/>
          <p:nvPr/>
        </p:nvPicPr>
        <p:blipFill>
          <a:blip r:embed="rId3">
            <a:alphaModFix/>
          </a:blip>
          <a:stretch>
            <a:fillRect/>
          </a:stretch>
        </p:blipFill>
        <p:spPr>
          <a:xfrm>
            <a:off x="1436275" y="1335600"/>
            <a:ext cx="6271449" cy="3622501"/>
          </a:xfrm>
          <a:prstGeom prst="rect">
            <a:avLst/>
          </a:prstGeom>
          <a:noFill/>
          <a:ln>
            <a:noFill/>
          </a:ln>
        </p:spPr>
      </p:pic>
      <p:sp>
        <p:nvSpPr>
          <p:cNvPr id="179" name="Google Shape;179;p30"/>
          <p:cNvSpPr txBox="1">
            <a:spLocks noGrp="1"/>
          </p:cNvSpPr>
          <p:nvPr>
            <p:ph type="title"/>
          </p:nvPr>
        </p:nvSpPr>
        <p:spPr>
          <a:xfrm>
            <a:off x="628650" y="110573"/>
            <a:ext cx="7886700" cy="1389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Programs &amp; Services: </a:t>
            </a:r>
            <a:endParaRPr sz="3000"/>
          </a:p>
          <a:p>
            <a:pPr marL="0" lvl="0" indent="0" algn="l" rtl="0">
              <a:spcBef>
                <a:spcPts val="0"/>
              </a:spcBef>
              <a:spcAft>
                <a:spcPts val="0"/>
              </a:spcAft>
              <a:buClr>
                <a:schemeClr val="dk1"/>
              </a:buClr>
              <a:buSzPts val="1100"/>
              <a:buFont typeface="Arial"/>
              <a:buNone/>
            </a:pPr>
            <a:r>
              <a:rPr lang="en" sz="2100" b="1">
                <a:latin typeface="Arial"/>
                <a:ea typeface="Arial"/>
                <a:cs typeface="Arial"/>
                <a:sym typeface="Arial"/>
              </a:rPr>
              <a:t>2020-2024</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523550" y="240506"/>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a:t>Midyear Enrollment Comparison</a:t>
            </a:r>
            <a:endParaRPr sz="3000"/>
          </a:p>
        </p:txBody>
      </p:sp>
      <p:pic>
        <p:nvPicPr>
          <p:cNvPr id="185" name="Google Shape;185;p31" title="2025 Midyear Program Enrollment"/>
          <p:cNvPicPr preferRelativeResize="0"/>
          <p:nvPr/>
        </p:nvPicPr>
        <p:blipFill>
          <a:blip r:embed="rId3">
            <a:alphaModFix/>
          </a:blip>
          <a:stretch>
            <a:fillRect/>
          </a:stretch>
        </p:blipFill>
        <p:spPr>
          <a:xfrm>
            <a:off x="1042538" y="1164275"/>
            <a:ext cx="7058925" cy="3725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2024 Community Impact Report</a:t>
            </a:r>
            <a:endParaRPr sz="3000"/>
          </a:p>
        </p:txBody>
      </p:sp>
      <p:pic>
        <p:nvPicPr>
          <p:cNvPr id="191" name="Google Shape;191;p32"/>
          <p:cNvPicPr preferRelativeResize="0"/>
          <p:nvPr/>
        </p:nvPicPr>
        <p:blipFill>
          <a:blip r:embed="rId3">
            <a:alphaModFix/>
          </a:blip>
          <a:stretch>
            <a:fillRect/>
          </a:stretch>
        </p:blipFill>
        <p:spPr>
          <a:xfrm>
            <a:off x="1282050" y="1180837"/>
            <a:ext cx="6582285" cy="2781838"/>
          </a:xfrm>
          <a:prstGeom prst="rect">
            <a:avLst/>
          </a:prstGeom>
          <a:noFill/>
          <a:ln>
            <a:noFill/>
          </a:ln>
        </p:spPr>
      </p:pic>
      <p:sp>
        <p:nvSpPr>
          <p:cNvPr id="192" name="Google Shape;192;p32"/>
          <p:cNvSpPr txBox="1"/>
          <p:nvPr/>
        </p:nvSpPr>
        <p:spPr>
          <a:xfrm>
            <a:off x="153475" y="4005250"/>
            <a:ext cx="89163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50" i="1">
                <a:solidFill>
                  <a:schemeClr val="dk1"/>
                </a:solidFill>
              </a:rPr>
              <a:t>“I love participating in Entre Amigos because we always have a great time together and it reminds me of being in Mexico with my family. Getting involved has allowed me to meet other Latino [youth] and helped me to realize my family and I aren’t the only Latinos in this community.</a:t>
            </a:r>
            <a:endParaRPr sz="1250" i="1">
              <a:solidFill>
                <a:schemeClr val="dk1"/>
              </a:solidFill>
            </a:endParaRPr>
          </a:p>
          <a:p>
            <a:pPr marL="0" lvl="0" indent="0" algn="ctr" rtl="0">
              <a:spcBef>
                <a:spcPts val="0"/>
              </a:spcBef>
              <a:spcAft>
                <a:spcPts val="0"/>
              </a:spcAft>
              <a:buNone/>
            </a:pPr>
            <a:r>
              <a:rPr lang="en" sz="1250" i="1">
                <a:solidFill>
                  <a:schemeClr val="dk1"/>
                </a:solidFill>
              </a:rPr>
              <a:t>I am so grateful for the Entre Amigos program.”</a:t>
            </a:r>
            <a:endParaRPr sz="1250" i="1">
              <a:solidFill>
                <a:schemeClr val="dk1"/>
              </a:solidFill>
            </a:endParaRPr>
          </a:p>
          <a:p>
            <a:pPr marL="0" lvl="0" indent="0" algn="ctr" rtl="0">
              <a:spcBef>
                <a:spcPts val="0"/>
              </a:spcBef>
              <a:spcAft>
                <a:spcPts val="0"/>
              </a:spcAft>
              <a:buClr>
                <a:schemeClr val="dk1"/>
              </a:buClr>
              <a:buSzPts val="1100"/>
              <a:buFont typeface="Arial"/>
              <a:buNone/>
            </a:pPr>
            <a:r>
              <a:rPr lang="en" sz="1250" b="1">
                <a:solidFill>
                  <a:schemeClr val="dk1"/>
                </a:solidFill>
                <a:latin typeface="Roboto"/>
                <a:ea typeface="Roboto"/>
                <a:cs typeface="Roboto"/>
                <a:sym typeface="Roboto"/>
              </a:rPr>
              <a:t>Ayari, Entre Amigos</a:t>
            </a:r>
            <a:endParaRPr sz="1250" b="1">
              <a:solidFill>
                <a:schemeClr val="dk1"/>
              </a:solidFill>
              <a:latin typeface="Roboto"/>
              <a:ea typeface="Roboto"/>
              <a:cs typeface="Roboto"/>
              <a:sym typeface="Roboto"/>
            </a:endParaRPr>
          </a:p>
          <a:p>
            <a:pPr marL="0" lvl="0" indent="0" algn="ctr" rtl="0">
              <a:spcBef>
                <a:spcPts val="0"/>
              </a:spcBef>
              <a:spcAft>
                <a:spcPts val="0"/>
              </a:spcAft>
              <a:buNone/>
            </a:pPr>
            <a:endParaRPr sz="125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p:nvPr/>
        </p:nvSpPr>
        <p:spPr>
          <a:xfrm>
            <a:off x="6428825" y="2277100"/>
            <a:ext cx="2463900" cy="1593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latin typeface="Times New Roman"/>
              <a:ea typeface="Times New Roman"/>
              <a:cs typeface="Times New Roman"/>
              <a:sym typeface="Times New Roman"/>
            </a:endParaRPr>
          </a:p>
        </p:txBody>
      </p:sp>
      <p:sp>
        <p:nvSpPr>
          <p:cNvPr id="198" name="Google Shape;198;p33"/>
          <p:cNvSpPr txBox="1"/>
          <p:nvPr/>
        </p:nvSpPr>
        <p:spPr>
          <a:xfrm>
            <a:off x="6428825" y="2391325"/>
            <a:ext cx="2427600" cy="1432800"/>
          </a:xfrm>
          <a:prstGeom prst="rect">
            <a:avLst/>
          </a:prstGeom>
          <a:noFill/>
          <a:ln>
            <a:noFill/>
          </a:ln>
        </p:spPr>
        <p:txBody>
          <a:bodyPr spcFirstLastPara="1" wrap="square" lIns="0" tIns="0" rIns="0" bIns="0" anchor="t" anchorCtr="0">
            <a:spAutoFit/>
          </a:bodyPr>
          <a:lstStyle/>
          <a:p>
            <a:pPr marL="0" marR="0" lvl="0" indent="0" algn="ctr" rtl="0">
              <a:lnSpc>
                <a:spcPct val="94992"/>
              </a:lnSpc>
              <a:spcBef>
                <a:spcPts val="0"/>
              </a:spcBef>
              <a:spcAft>
                <a:spcPts val="0"/>
              </a:spcAft>
              <a:buClr>
                <a:srgbClr val="000000"/>
              </a:buClr>
              <a:buSzPts val="1400"/>
              <a:buFont typeface="Arial"/>
              <a:buNone/>
            </a:pPr>
            <a:r>
              <a:rPr lang="en" b="1">
                <a:solidFill>
                  <a:srgbClr val="E69138"/>
                </a:solidFill>
              </a:rPr>
              <a:t>In 2021, LLC provided 761 referrals resulting in 689 individual services.</a:t>
            </a:r>
            <a:endParaRPr b="1">
              <a:solidFill>
                <a:srgbClr val="E69138"/>
              </a:solidFill>
            </a:endParaRPr>
          </a:p>
          <a:p>
            <a:pPr marL="0" marR="0" lvl="0" indent="0" algn="ctr" rtl="0">
              <a:lnSpc>
                <a:spcPct val="94992"/>
              </a:lnSpc>
              <a:spcBef>
                <a:spcPts val="0"/>
              </a:spcBef>
              <a:spcAft>
                <a:spcPts val="0"/>
              </a:spcAft>
              <a:buClr>
                <a:srgbClr val="000000"/>
              </a:buClr>
              <a:buSzPts val="1400"/>
              <a:buFont typeface="Arial"/>
              <a:buNone/>
            </a:pPr>
            <a:endParaRPr>
              <a:solidFill>
                <a:schemeClr val="accent2"/>
              </a:solidFill>
            </a:endParaRPr>
          </a:p>
          <a:p>
            <a:pPr marL="0" marR="0" lvl="0" indent="0" algn="ctr" rtl="0">
              <a:lnSpc>
                <a:spcPct val="94992"/>
              </a:lnSpc>
              <a:spcBef>
                <a:spcPts val="0"/>
              </a:spcBef>
              <a:spcAft>
                <a:spcPts val="0"/>
              </a:spcAft>
              <a:buClr>
                <a:srgbClr val="000000"/>
              </a:buClr>
              <a:buSzPts val="1400"/>
              <a:buFont typeface="Arial"/>
              <a:buNone/>
            </a:pPr>
            <a:r>
              <a:rPr lang="en" b="1">
                <a:solidFill>
                  <a:srgbClr val="1C4587"/>
                </a:solidFill>
              </a:rPr>
              <a:t>By 2024, referrals increased to 1,055, and individual services doubled to 1,759.</a:t>
            </a:r>
            <a:endParaRPr b="1" i="0" u="none" strike="noStrike" cap="none">
              <a:solidFill>
                <a:srgbClr val="1C4587"/>
              </a:solidFill>
            </a:endParaRPr>
          </a:p>
        </p:txBody>
      </p:sp>
      <p:pic>
        <p:nvPicPr>
          <p:cNvPr id="199" name="Google Shape;199;p33" title="Chart"/>
          <p:cNvPicPr preferRelativeResize="0"/>
          <p:nvPr/>
        </p:nvPicPr>
        <p:blipFill>
          <a:blip r:embed="rId3">
            <a:alphaModFix/>
          </a:blip>
          <a:stretch>
            <a:fillRect/>
          </a:stretch>
        </p:blipFill>
        <p:spPr>
          <a:xfrm>
            <a:off x="359875" y="1256325"/>
            <a:ext cx="5886500" cy="3702796"/>
          </a:xfrm>
          <a:prstGeom prst="rect">
            <a:avLst/>
          </a:prstGeom>
          <a:noFill/>
          <a:ln>
            <a:noFill/>
          </a:ln>
        </p:spPr>
      </p:pic>
      <p:sp>
        <p:nvSpPr>
          <p:cNvPr id="200" name="Google Shape;200;p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Black"/>
              <a:buNone/>
            </a:pPr>
            <a:r>
              <a:rPr lang="en" sz="3000"/>
              <a:t>2024 Community Impact Report</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LLC Brand">
      <a:dk1>
        <a:srgbClr val="000000"/>
      </a:dk1>
      <a:lt1>
        <a:srgbClr val="FFFFFF"/>
      </a:lt1>
      <a:dk2>
        <a:srgbClr val="0E2841"/>
      </a:dk2>
      <a:lt2>
        <a:srgbClr val="E8E8E8"/>
      </a:lt2>
      <a:accent1>
        <a:srgbClr val="0F9ED5"/>
      </a:accent1>
      <a:accent2>
        <a:srgbClr val="E97132"/>
      </a:accent2>
      <a:accent3>
        <a:srgbClr val="FF0000"/>
      </a:accent3>
      <a:accent4>
        <a:srgbClr val="7030A0"/>
      </a:accent4>
      <a:accent5>
        <a:srgbClr val="A02B93"/>
      </a:accent5>
      <a:accent6>
        <a:srgbClr val="FFC000"/>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247B84891DAE408F52F9E2A845C991" ma:contentTypeVersion="7" ma:contentTypeDescription="Create a new document." ma:contentTypeScope="" ma:versionID="78687a25838db5b6ebaa82e6b20971b5">
  <xsd:schema xmlns:xsd="http://www.w3.org/2001/XMLSchema" xmlns:xs="http://www.w3.org/2001/XMLSchema" xmlns:p="http://schemas.microsoft.com/office/2006/metadata/properties" xmlns:ns2="6421e0ec-1d5e-4e2f-b2f8-855c96330753" targetNamespace="http://schemas.microsoft.com/office/2006/metadata/properties" ma:root="true" ma:fieldsID="ff808e54e1e6853c253a7e24916b9a9d" ns2:_="">
    <xsd:import namespace="6421e0ec-1d5e-4e2f-b2f8-855c96330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1e0ec-1d5e-4e2f-b2f8-855c963307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D8C2FD-FC41-4A12-8319-E6D60C7EDB2A}">
  <ds:schemaRefs>
    <ds:schemaRef ds:uri="http://schemas.microsoft.com/sharepoint/v3/contenttype/forms"/>
  </ds:schemaRefs>
</ds:datastoreItem>
</file>

<file path=customXml/itemProps2.xml><?xml version="1.0" encoding="utf-8"?>
<ds:datastoreItem xmlns:ds="http://schemas.openxmlformats.org/officeDocument/2006/customXml" ds:itemID="{BD8E8627-CAE7-4A1A-86EE-192343703E16}">
  <ds:schemaRefs>
    <ds:schemaRef ds:uri="6421e0ec-1d5e-4e2f-b2f8-855c96330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9D9A77-807E-464A-A50B-7A0442F6C8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Latino Leadership Council</vt:lpstr>
      <vt:lpstr>Race/Ethnicity of Placer County</vt:lpstr>
      <vt:lpstr>Hispanic/Latino Population in Placer County​</vt:lpstr>
      <vt:lpstr>Spanish Speaking Population: Age &amp; Education</vt:lpstr>
      <vt:lpstr>Programs:</vt:lpstr>
      <vt:lpstr>Programs &amp; Services:  2020-2024</vt:lpstr>
      <vt:lpstr>Midyear Enrollment Comparison</vt:lpstr>
      <vt:lpstr>2024 Community Impact Report</vt:lpstr>
      <vt:lpstr>2024 Community Impact Report</vt:lpstr>
      <vt:lpstr>2024 Community Impact Report</vt:lpstr>
      <vt:lpstr>Healthcare Effectiveness Data &amp; Information Set (HEDIS) 2024</vt:lpstr>
      <vt:lpstr>Client Story</vt:lpstr>
      <vt:lpstr>Thank you &amp;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cp:revision>
  <dcterms:modified xsi:type="dcterms:W3CDTF">2025-09-09T23:08:30Z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0x01010021247B84891DAE408F52F9E2A845C991</vt:lpwstr>
  </property>
</Properties>
</file>